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8" r:id="rId3"/>
    <p:sldId id="260" r:id="rId4"/>
    <p:sldId id="258" r:id="rId5"/>
    <p:sldId id="259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6" autoAdjust="0"/>
  </p:normalViewPr>
  <p:slideViewPr>
    <p:cSldViewPr snapToGrid="0" snapToObjects="1">
      <p:cViewPr varScale="1">
        <p:scale>
          <a:sx n="97" d="100"/>
          <a:sy n="97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05E90-D191-D148-BEA1-CCA08612F29F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1A7ED-B733-B745-8C19-B2F74258AC58}">
      <dgm:prSet phldrT="[Text]"/>
      <dgm:spPr/>
      <dgm:t>
        <a:bodyPr/>
        <a:lstStyle/>
        <a:p>
          <a:r>
            <a:rPr lang="en-US" dirty="0" smtClean="0"/>
            <a:t>Money Supply</a:t>
          </a:r>
          <a:endParaRPr lang="en-US" dirty="0"/>
        </a:p>
      </dgm:t>
    </dgm:pt>
    <dgm:pt modelId="{FE17E322-F492-904C-8F60-CF3A44025121}" type="parTrans" cxnId="{AB64EDA3-6401-1E48-9A7D-C16C91D1B76F}">
      <dgm:prSet/>
      <dgm:spPr/>
      <dgm:t>
        <a:bodyPr/>
        <a:lstStyle/>
        <a:p>
          <a:endParaRPr lang="en-US"/>
        </a:p>
      </dgm:t>
    </dgm:pt>
    <dgm:pt modelId="{6CFE0316-BFF1-F24D-B89D-9A7F5730FBA9}" type="sibTrans" cxnId="{AB64EDA3-6401-1E48-9A7D-C16C91D1B76F}">
      <dgm:prSet/>
      <dgm:spPr/>
      <dgm:t>
        <a:bodyPr/>
        <a:lstStyle/>
        <a:p>
          <a:endParaRPr lang="en-US"/>
        </a:p>
      </dgm:t>
    </dgm:pt>
    <dgm:pt modelId="{3F42C3C8-0FEF-1149-B6F0-4026C9453D83}">
      <dgm:prSet phldrT="[Text]"/>
      <dgm:spPr/>
      <dgm:t>
        <a:bodyPr/>
        <a:lstStyle/>
        <a:p>
          <a:r>
            <a:rPr lang="en-US" dirty="0" smtClean="0"/>
            <a:t>Interest Rate</a:t>
          </a:r>
          <a:endParaRPr lang="en-US" dirty="0"/>
        </a:p>
      </dgm:t>
    </dgm:pt>
    <dgm:pt modelId="{B037F1F9-6A4B-6B47-B901-A05755302C9D}" type="parTrans" cxnId="{1AD7E108-C3EE-C34E-883C-24295585B0F3}">
      <dgm:prSet/>
      <dgm:spPr/>
      <dgm:t>
        <a:bodyPr/>
        <a:lstStyle/>
        <a:p>
          <a:endParaRPr lang="en-US"/>
        </a:p>
      </dgm:t>
    </dgm:pt>
    <dgm:pt modelId="{B26DA0E1-6817-B54E-82F9-A3EE8BBB4A0C}" type="sibTrans" cxnId="{1AD7E108-C3EE-C34E-883C-24295585B0F3}">
      <dgm:prSet/>
      <dgm:spPr/>
      <dgm:t>
        <a:bodyPr/>
        <a:lstStyle/>
        <a:p>
          <a:endParaRPr lang="en-US"/>
        </a:p>
      </dgm:t>
    </dgm:pt>
    <dgm:pt modelId="{76B83B0B-5D8B-2F42-BE3A-00CE0B54F867}" type="pres">
      <dgm:prSet presAssocID="{B7705E90-D191-D148-BEA1-CCA08612F29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9590D-668E-F748-B7E2-6099F0FB26C3}" type="pres">
      <dgm:prSet presAssocID="{C6A1A7ED-B733-B745-8C19-B2F74258AC58}" presName="upArrow" presStyleLbl="node1" presStyleIdx="0" presStyleCnt="2"/>
      <dgm:spPr/>
    </dgm:pt>
    <dgm:pt modelId="{24863BE2-05B1-4744-BA25-4895E69073B7}" type="pres">
      <dgm:prSet presAssocID="{C6A1A7ED-B733-B745-8C19-B2F74258AC5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757C2-1DFC-9B42-964F-252072C5E217}" type="pres">
      <dgm:prSet presAssocID="{3F42C3C8-0FEF-1149-B6F0-4026C9453D83}" presName="downArrow" presStyleLbl="node1" presStyleIdx="1" presStyleCnt="2"/>
      <dgm:spPr/>
    </dgm:pt>
    <dgm:pt modelId="{F9A74F96-A764-C44F-A2C1-C6504E2D9792}" type="pres">
      <dgm:prSet presAssocID="{3F42C3C8-0FEF-1149-B6F0-4026C9453D8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C1A6D8-F3C7-4243-A480-2E7DC8C9D820}" type="presOf" srcId="{C6A1A7ED-B733-B745-8C19-B2F74258AC58}" destId="{24863BE2-05B1-4744-BA25-4895E69073B7}" srcOrd="0" destOrd="0" presId="urn:microsoft.com/office/officeart/2005/8/layout/arrow4"/>
    <dgm:cxn modelId="{AB64EDA3-6401-1E48-9A7D-C16C91D1B76F}" srcId="{B7705E90-D191-D148-BEA1-CCA08612F29F}" destId="{C6A1A7ED-B733-B745-8C19-B2F74258AC58}" srcOrd="0" destOrd="0" parTransId="{FE17E322-F492-904C-8F60-CF3A44025121}" sibTransId="{6CFE0316-BFF1-F24D-B89D-9A7F5730FBA9}"/>
    <dgm:cxn modelId="{1AD7E108-C3EE-C34E-883C-24295585B0F3}" srcId="{B7705E90-D191-D148-BEA1-CCA08612F29F}" destId="{3F42C3C8-0FEF-1149-B6F0-4026C9453D83}" srcOrd="1" destOrd="0" parTransId="{B037F1F9-6A4B-6B47-B901-A05755302C9D}" sibTransId="{B26DA0E1-6817-B54E-82F9-A3EE8BBB4A0C}"/>
    <dgm:cxn modelId="{C5EDDAC7-B799-0445-9EF5-1331569DBCAB}" type="presOf" srcId="{3F42C3C8-0FEF-1149-B6F0-4026C9453D83}" destId="{F9A74F96-A764-C44F-A2C1-C6504E2D9792}" srcOrd="0" destOrd="0" presId="urn:microsoft.com/office/officeart/2005/8/layout/arrow4"/>
    <dgm:cxn modelId="{927F9FAE-2623-714D-8585-CEEBEDD14012}" type="presOf" srcId="{B7705E90-D191-D148-BEA1-CCA08612F29F}" destId="{76B83B0B-5D8B-2F42-BE3A-00CE0B54F867}" srcOrd="0" destOrd="0" presId="urn:microsoft.com/office/officeart/2005/8/layout/arrow4"/>
    <dgm:cxn modelId="{55480CF9-9F90-7148-8854-2E9167C0460F}" type="presParOf" srcId="{76B83B0B-5D8B-2F42-BE3A-00CE0B54F867}" destId="{DB79590D-668E-F748-B7E2-6099F0FB26C3}" srcOrd="0" destOrd="0" presId="urn:microsoft.com/office/officeart/2005/8/layout/arrow4"/>
    <dgm:cxn modelId="{30A8931E-F433-9A43-AC22-256575E255AC}" type="presParOf" srcId="{76B83B0B-5D8B-2F42-BE3A-00CE0B54F867}" destId="{24863BE2-05B1-4744-BA25-4895E69073B7}" srcOrd="1" destOrd="0" presId="urn:microsoft.com/office/officeart/2005/8/layout/arrow4"/>
    <dgm:cxn modelId="{C8E9E570-0F1B-2E46-8C37-91C0857F78E6}" type="presParOf" srcId="{76B83B0B-5D8B-2F42-BE3A-00CE0B54F867}" destId="{5AE757C2-1DFC-9B42-964F-252072C5E217}" srcOrd="2" destOrd="0" presId="urn:microsoft.com/office/officeart/2005/8/layout/arrow4"/>
    <dgm:cxn modelId="{549CCFFF-46D6-5543-B408-AE0BEB210AB4}" type="presParOf" srcId="{76B83B0B-5D8B-2F42-BE3A-00CE0B54F867}" destId="{F9A74F96-A764-C44F-A2C1-C6504E2D979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05E90-D191-D148-BEA1-CCA08612F29F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1A7ED-B733-B745-8C19-B2F74258AC58}">
      <dgm:prSet phldrT="[Text]"/>
      <dgm:spPr/>
      <dgm:t>
        <a:bodyPr/>
        <a:lstStyle/>
        <a:p>
          <a:r>
            <a:rPr lang="en-US" dirty="0" smtClean="0"/>
            <a:t>Money Supply</a:t>
          </a:r>
          <a:endParaRPr lang="en-US" dirty="0"/>
        </a:p>
      </dgm:t>
    </dgm:pt>
    <dgm:pt modelId="{FE17E322-F492-904C-8F60-CF3A44025121}" type="parTrans" cxnId="{AB64EDA3-6401-1E48-9A7D-C16C91D1B76F}">
      <dgm:prSet/>
      <dgm:spPr/>
      <dgm:t>
        <a:bodyPr/>
        <a:lstStyle/>
        <a:p>
          <a:endParaRPr lang="en-US"/>
        </a:p>
      </dgm:t>
    </dgm:pt>
    <dgm:pt modelId="{6CFE0316-BFF1-F24D-B89D-9A7F5730FBA9}" type="sibTrans" cxnId="{AB64EDA3-6401-1E48-9A7D-C16C91D1B76F}">
      <dgm:prSet/>
      <dgm:spPr/>
      <dgm:t>
        <a:bodyPr/>
        <a:lstStyle/>
        <a:p>
          <a:endParaRPr lang="en-US"/>
        </a:p>
      </dgm:t>
    </dgm:pt>
    <dgm:pt modelId="{3F42C3C8-0FEF-1149-B6F0-4026C9453D83}">
      <dgm:prSet phldrT="[Text]"/>
      <dgm:spPr/>
      <dgm:t>
        <a:bodyPr/>
        <a:lstStyle/>
        <a:p>
          <a:r>
            <a:rPr lang="en-US" dirty="0" smtClean="0"/>
            <a:t>Interest Rate</a:t>
          </a:r>
          <a:endParaRPr lang="en-US" dirty="0"/>
        </a:p>
      </dgm:t>
    </dgm:pt>
    <dgm:pt modelId="{B037F1F9-6A4B-6B47-B901-A05755302C9D}" type="parTrans" cxnId="{1AD7E108-C3EE-C34E-883C-24295585B0F3}">
      <dgm:prSet/>
      <dgm:spPr/>
      <dgm:t>
        <a:bodyPr/>
        <a:lstStyle/>
        <a:p>
          <a:endParaRPr lang="en-US"/>
        </a:p>
      </dgm:t>
    </dgm:pt>
    <dgm:pt modelId="{B26DA0E1-6817-B54E-82F9-A3EE8BBB4A0C}" type="sibTrans" cxnId="{1AD7E108-C3EE-C34E-883C-24295585B0F3}">
      <dgm:prSet/>
      <dgm:spPr/>
      <dgm:t>
        <a:bodyPr/>
        <a:lstStyle/>
        <a:p>
          <a:endParaRPr lang="en-US"/>
        </a:p>
      </dgm:t>
    </dgm:pt>
    <dgm:pt modelId="{76B83B0B-5D8B-2F42-BE3A-00CE0B54F867}" type="pres">
      <dgm:prSet presAssocID="{B7705E90-D191-D148-BEA1-CCA08612F29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9590D-668E-F748-B7E2-6099F0FB26C3}" type="pres">
      <dgm:prSet presAssocID="{C6A1A7ED-B733-B745-8C19-B2F74258AC58}" presName="upArrow" presStyleLbl="node1" presStyleIdx="0" presStyleCnt="2" custAng="10800000"/>
      <dgm:spPr/>
    </dgm:pt>
    <dgm:pt modelId="{24863BE2-05B1-4744-BA25-4895E69073B7}" type="pres">
      <dgm:prSet presAssocID="{C6A1A7ED-B733-B745-8C19-B2F74258AC5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757C2-1DFC-9B42-964F-252072C5E217}" type="pres">
      <dgm:prSet presAssocID="{3F42C3C8-0FEF-1149-B6F0-4026C9453D83}" presName="downArrow" presStyleLbl="node1" presStyleIdx="1" presStyleCnt="2" custAng="10800000"/>
      <dgm:spPr/>
    </dgm:pt>
    <dgm:pt modelId="{F9A74F96-A764-C44F-A2C1-C6504E2D9792}" type="pres">
      <dgm:prSet presAssocID="{3F42C3C8-0FEF-1149-B6F0-4026C9453D8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003C7-6EFB-0945-AE5B-ECBDADA5D3F8}" type="presOf" srcId="{3F42C3C8-0FEF-1149-B6F0-4026C9453D83}" destId="{F9A74F96-A764-C44F-A2C1-C6504E2D9792}" srcOrd="0" destOrd="0" presId="urn:microsoft.com/office/officeart/2005/8/layout/arrow4"/>
    <dgm:cxn modelId="{3E6B6BAC-A564-7B4E-BDA5-F25DC0804165}" type="presOf" srcId="{B7705E90-D191-D148-BEA1-CCA08612F29F}" destId="{76B83B0B-5D8B-2F42-BE3A-00CE0B54F867}" srcOrd="0" destOrd="0" presId="urn:microsoft.com/office/officeart/2005/8/layout/arrow4"/>
    <dgm:cxn modelId="{17C6F911-8053-2647-BC0D-5BA6679D2AFF}" type="presOf" srcId="{C6A1A7ED-B733-B745-8C19-B2F74258AC58}" destId="{24863BE2-05B1-4744-BA25-4895E69073B7}" srcOrd="0" destOrd="0" presId="urn:microsoft.com/office/officeart/2005/8/layout/arrow4"/>
    <dgm:cxn modelId="{AB64EDA3-6401-1E48-9A7D-C16C91D1B76F}" srcId="{B7705E90-D191-D148-BEA1-CCA08612F29F}" destId="{C6A1A7ED-B733-B745-8C19-B2F74258AC58}" srcOrd="0" destOrd="0" parTransId="{FE17E322-F492-904C-8F60-CF3A44025121}" sibTransId="{6CFE0316-BFF1-F24D-B89D-9A7F5730FBA9}"/>
    <dgm:cxn modelId="{1AD7E108-C3EE-C34E-883C-24295585B0F3}" srcId="{B7705E90-D191-D148-BEA1-CCA08612F29F}" destId="{3F42C3C8-0FEF-1149-B6F0-4026C9453D83}" srcOrd="1" destOrd="0" parTransId="{B037F1F9-6A4B-6B47-B901-A05755302C9D}" sibTransId="{B26DA0E1-6817-B54E-82F9-A3EE8BBB4A0C}"/>
    <dgm:cxn modelId="{49E2785E-78F8-F545-975B-C5D75DE5C8EA}" type="presParOf" srcId="{76B83B0B-5D8B-2F42-BE3A-00CE0B54F867}" destId="{DB79590D-668E-F748-B7E2-6099F0FB26C3}" srcOrd="0" destOrd="0" presId="urn:microsoft.com/office/officeart/2005/8/layout/arrow4"/>
    <dgm:cxn modelId="{F02C93A8-F2AF-4A4D-82AB-88F1B7010F89}" type="presParOf" srcId="{76B83B0B-5D8B-2F42-BE3A-00CE0B54F867}" destId="{24863BE2-05B1-4744-BA25-4895E69073B7}" srcOrd="1" destOrd="0" presId="urn:microsoft.com/office/officeart/2005/8/layout/arrow4"/>
    <dgm:cxn modelId="{45CBE0A2-D58D-9D44-9764-2D428C91C5E7}" type="presParOf" srcId="{76B83B0B-5D8B-2F42-BE3A-00CE0B54F867}" destId="{5AE757C2-1DFC-9B42-964F-252072C5E217}" srcOrd="2" destOrd="0" presId="urn:microsoft.com/office/officeart/2005/8/layout/arrow4"/>
    <dgm:cxn modelId="{0061ED10-8B59-9F42-867A-667EAC7758F3}" type="presParOf" srcId="{76B83B0B-5D8B-2F42-BE3A-00CE0B54F867}" destId="{F9A74F96-A764-C44F-A2C1-C6504E2D979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05E90-D191-D148-BEA1-CCA08612F29F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1A7ED-B733-B745-8C19-B2F74258AC58}">
      <dgm:prSet phldrT="[Text]"/>
      <dgm:spPr/>
      <dgm:t>
        <a:bodyPr/>
        <a:lstStyle/>
        <a:p>
          <a:r>
            <a:rPr lang="en-US" dirty="0" smtClean="0"/>
            <a:t>Money Supply</a:t>
          </a:r>
          <a:endParaRPr lang="en-US" dirty="0"/>
        </a:p>
      </dgm:t>
    </dgm:pt>
    <dgm:pt modelId="{FE17E322-F492-904C-8F60-CF3A44025121}" type="parTrans" cxnId="{AB64EDA3-6401-1E48-9A7D-C16C91D1B76F}">
      <dgm:prSet/>
      <dgm:spPr/>
      <dgm:t>
        <a:bodyPr/>
        <a:lstStyle/>
        <a:p>
          <a:endParaRPr lang="en-US"/>
        </a:p>
      </dgm:t>
    </dgm:pt>
    <dgm:pt modelId="{6CFE0316-BFF1-F24D-B89D-9A7F5730FBA9}" type="sibTrans" cxnId="{AB64EDA3-6401-1E48-9A7D-C16C91D1B76F}">
      <dgm:prSet/>
      <dgm:spPr/>
      <dgm:t>
        <a:bodyPr/>
        <a:lstStyle/>
        <a:p>
          <a:endParaRPr lang="en-US"/>
        </a:p>
      </dgm:t>
    </dgm:pt>
    <dgm:pt modelId="{3F42C3C8-0FEF-1149-B6F0-4026C9453D83}">
      <dgm:prSet phldrT="[Text]"/>
      <dgm:spPr/>
      <dgm:t>
        <a:bodyPr/>
        <a:lstStyle/>
        <a:p>
          <a:r>
            <a:rPr lang="en-US" dirty="0" smtClean="0"/>
            <a:t>Interest Rate</a:t>
          </a:r>
          <a:endParaRPr lang="en-US" dirty="0"/>
        </a:p>
      </dgm:t>
    </dgm:pt>
    <dgm:pt modelId="{B037F1F9-6A4B-6B47-B901-A05755302C9D}" type="parTrans" cxnId="{1AD7E108-C3EE-C34E-883C-24295585B0F3}">
      <dgm:prSet/>
      <dgm:spPr/>
      <dgm:t>
        <a:bodyPr/>
        <a:lstStyle/>
        <a:p>
          <a:endParaRPr lang="en-US"/>
        </a:p>
      </dgm:t>
    </dgm:pt>
    <dgm:pt modelId="{B26DA0E1-6817-B54E-82F9-A3EE8BBB4A0C}" type="sibTrans" cxnId="{1AD7E108-C3EE-C34E-883C-24295585B0F3}">
      <dgm:prSet/>
      <dgm:spPr/>
      <dgm:t>
        <a:bodyPr/>
        <a:lstStyle/>
        <a:p>
          <a:endParaRPr lang="en-US"/>
        </a:p>
      </dgm:t>
    </dgm:pt>
    <dgm:pt modelId="{76B83B0B-5D8B-2F42-BE3A-00CE0B54F867}" type="pres">
      <dgm:prSet presAssocID="{B7705E90-D191-D148-BEA1-CCA08612F29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9590D-668E-F748-B7E2-6099F0FB26C3}" type="pres">
      <dgm:prSet presAssocID="{C6A1A7ED-B733-B745-8C19-B2F74258AC58}" presName="upArrow" presStyleLbl="node1" presStyleIdx="0" presStyleCnt="2"/>
      <dgm:spPr/>
    </dgm:pt>
    <dgm:pt modelId="{24863BE2-05B1-4744-BA25-4895E69073B7}" type="pres">
      <dgm:prSet presAssocID="{C6A1A7ED-B733-B745-8C19-B2F74258AC5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757C2-1DFC-9B42-964F-252072C5E217}" type="pres">
      <dgm:prSet presAssocID="{3F42C3C8-0FEF-1149-B6F0-4026C9453D83}" presName="downArrow" presStyleLbl="node1" presStyleIdx="1" presStyleCnt="2"/>
      <dgm:spPr/>
    </dgm:pt>
    <dgm:pt modelId="{F9A74F96-A764-C44F-A2C1-C6504E2D9792}" type="pres">
      <dgm:prSet presAssocID="{3F42C3C8-0FEF-1149-B6F0-4026C9453D8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F0BA0-36C3-B243-B89B-7E20C17907E7}" type="presOf" srcId="{C6A1A7ED-B733-B745-8C19-B2F74258AC58}" destId="{24863BE2-05B1-4744-BA25-4895E69073B7}" srcOrd="0" destOrd="0" presId="urn:microsoft.com/office/officeart/2005/8/layout/arrow4"/>
    <dgm:cxn modelId="{3F62FA32-82EB-0E4A-814B-16A7C278EC97}" type="presOf" srcId="{3F42C3C8-0FEF-1149-B6F0-4026C9453D83}" destId="{F9A74F96-A764-C44F-A2C1-C6504E2D9792}" srcOrd="0" destOrd="0" presId="urn:microsoft.com/office/officeart/2005/8/layout/arrow4"/>
    <dgm:cxn modelId="{AB64EDA3-6401-1E48-9A7D-C16C91D1B76F}" srcId="{B7705E90-D191-D148-BEA1-CCA08612F29F}" destId="{C6A1A7ED-B733-B745-8C19-B2F74258AC58}" srcOrd="0" destOrd="0" parTransId="{FE17E322-F492-904C-8F60-CF3A44025121}" sibTransId="{6CFE0316-BFF1-F24D-B89D-9A7F5730FBA9}"/>
    <dgm:cxn modelId="{1AD7E108-C3EE-C34E-883C-24295585B0F3}" srcId="{B7705E90-D191-D148-BEA1-CCA08612F29F}" destId="{3F42C3C8-0FEF-1149-B6F0-4026C9453D83}" srcOrd="1" destOrd="0" parTransId="{B037F1F9-6A4B-6B47-B901-A05755302C9D}" sibTransId="{B26DA0E1-6817-B54E-82F9-A3EE8BBB4A0C}"/>
    <dgm:cxn modelId="{D69A0009-C77E-4242-8355-1D052F0A2246}" type="presOf" srcId="{B7705E90-D191-D148-BEA1-CCA08612F29F}" destId="{76B83B0B-5D8B-2F42-BE3A-00CE0B54F867}" srcOrd="0" destOrd="0" presId="urn:microsoft.com/office/officeart/2005/8/layout/arrow4"/>
    <dgm:cxn modelId="{0B50C017-19FC-D145-9CB2-B55C598482FA}" type="presParOf" srcId="{76B83B0B-5D8B-2F42-BE3A-00CE0B54F867}" destId="{DB79590D-668E-F748-B7E2-6099F0FB26C3}" srcOrd="0" destOrd="0" presId="urn:microsoft.com/office/officeart/2005/8/layout/arrow4"/>
    <dgm:cxn modelId="{ECCE5F87-D334-5A40-B75A-DACA1C67F00D}" type="presParOf" srcId="{76B83B0B-5D8B-2F42-BE3A-00CE0B54F867}" destId="{24863BE2-05B1-4744-BA25-4895E69073B7}" srcOrd="1" destOrd="0" presId="urn:microsoft.com/office/officeart/2005/8/layout/arrow4"/>
    <dgm:cxn modelId="{817FADE8-A8C5-294A-B098-EF43C1FDFE48}" type="presParOf" srcId="{76B83B0B-5D8B-2F42-BE3A-00CE0B54F867}" destId="{5AE757C2-1DFC-9B42-964F-252072C5E217}" srcOrd="2" destOrd="0" presId="urn:microsoft.com/office/officeart/2005/8/layout/arrow4"/>
    <dgm:cxn modelId="{0A8B75AF-37C4-1241-B530-D6D560EE65A0}" type="presParOf" srcId="{76B83B0B-5D8B-2F42-BE3A-00CE0B54F867}" destId="{F9A74F96-A764-C44F-A2C1-C6504E2D979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705E90-D191-D148-BEA1-CCA08612F29F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1A7ED-B733-B745-8C19-B2F74258AC58}">
      <dgm:prSet phldrT="[Text]"/>
      <dgm:spPr/>
      <dgm:t>
        <a:bodyPr/>
        <a:lstStyle/>
        <a:p>
          <a:r>
            <a:rPr lang="en-US" dirty="0" smtClean="0"/>
            <a:t>Money Supply</a:t>
          </a:r>
          <a:endParaRPr lang="en-US" dirty="0"/>
        </a:p>
      </dgm:t>
    </dgm:pt>
    <dgm:pt modelId="{FE17E322-F492-904C-8F60-CF3A44025121}" type="parTrans" cxnId="{AB64EDA3-6401-1E48-9A7D-C16C91D1B76F}">
      <dgm:prSet/>
      <dgm:spPr/>
      <dgm:t>
        <a:bodyPr/>
        <a:lstStyle/>
        <a:p>
          <a:endParaRPr lang="en-US"/>
        </a:p>
      </dgm:t>
    </dgm:pt>
    <dgm:pt modelId="{6CFE0316-BFF1-F24D-B89D-9A7F5730FBA9}" type="sibTrans" cxnId="{AB64EDA3-6401-1E48-9A7D-C16C91D1B76F}">
      <dgm:prSet/>
      <dgm:spPr/>
      <dgm:t>
        <a:bodyPr/>
        <a:lstStyle/>
        <a:p>
          <a:endParaRPr lang="en-US"/>
        </a:p>
      </dgm:t>
    </dgm:pt>
    <dgm:pt modelId="{3F42C3C8-0FEF-1149-B6F0-4026C9453D83}">
      <dgm:prSet phldrT="[Text]"/>
      <dgm:spPr/>
      <dgm:t>
        <a:bodyPr/>
        <a:lstStyle/>
        <a:p>
          <a:r>
            <a:rPr lang="en-US" dirty="0" smtClean="0"/>
            <a:t>Interest Rate</a:t>
          </a:r>
          <a:endParaRPr lang="en-US" dirty="0"/>
        </a:p>
      </dgm:t>
    </dgm:pt>
    <dgm:pt modelId="{B037F1F9-6A4B-6B47-B901-A05755302C9D}" type="parTrans" cxnId="{1AD7E108-C3EE-C34E-883C-24295585B0F3}">
      <dgm:prSet/>
      <dgm:spPr/>
      <dgm:t>
        <a:bodyPr/>
        <a:lstStyle/>
        <a:p>
          <a:endParaRPr lang="en-US"/>
        </a:p>
      </dgm:t>
    </dgm:pt>
    <dgm:pt modelId="{B26DA0E1-6817-B54E-82F9-A3EE8BBB4A0C}" type="sibTrans" cxnId="{1AD7E108-C3EE-C34E-883C-24295585B0F3}">
      <dgm:prSet/>
      <dgm:spPr/>
      <dgm:t>
        <a:bodyPr/>
        <a:lstStyle/>
        <a:p>
          <a:endParaRPr lang="en-US"/>
        </a:p>
      </dgm:t>
    </dgm:pt>
    <dgm:pt modelId="{76B83B0B-5D8B-2F42-BE3A-00CE0B54F867}" type="pres">
      <dgm:prSet presAssocID="{B7705E90-D191-D148-BEA1-CCA08612F29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9590D-668E-F748-B7E2-6099F0FB26C3}" type="pres">
      <dgm:prSet presAssocID="{C6A1A7ED-B733-B745-8C19-B2F74258AC58}" presName="upArrow" presStyleLbl="node1" presStyleIdx="0" presStyleCnt="2" custAng="10800000"/>
      <dgm:spPr/>
    </dgm:pt>
    <dgm:pt modelId="{24863BE2-05B1-4744-BA25-4895E69073B7}" type="pres">
      <dgm:prSet presAssocID="{C6A1A7ED-B733-B745-8C19-B2F74258AC5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757C2-1DFC-9B42-964F-252072C5E217}" type="pres">
      <dgm:prSet presAssocID="{3F42C3C8-0FEF-1149-B6F0-4026C9453D83}" presName="downArrow" presStyleLbl="node1" presStyleIdx="1" presStyleCnt="2" custAng="10800000"/>
      <dgm:spPr/>
    </dgm:pt>
    <dgm:pt modelId="{F9A74F96-A764-C44F-A2C1-C6504E2D9792}" type="pres">
      <dgm:prSet presAssocID="{3F42C3C8-0FEF-1149-B6F0-4026C9453D8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4D14CB-E5B8-CF4C-B37D-EC53BC601644}" type="presOf" srcId="{3F42C3C8-0FEF-1149-B6F0-4026C9453D83}" destId="{F9A74F96-A764-C44F-A2C1-C6504E2D9792}" srcOrd="0" destOrd="0" presId="urn:microsoft.com/office/officeart/2005/8/layout/arrow4"/>
    <dgm:cxn modelId="{C86A49CB-388D-E042-956C-5DC0CD53BD68}" type="presOf" srcId="{C6A1A7ED-B733-B745-8C19-B2F74258AC58}" destId="{24863BE2-05B1-4744-BA25-4895E69073B7}" srcOrd="0" destOrd="0" presId="urn:microsoft.com/office/officeart/2005/8/layout/arrow4"/>
    <dgm:cxn modelId="{AB64EDA3-6401-1E48-9A7D-C16C91D1B76F}" srcId="{B7705E90-D191-D148-BEA1-CCA08612F29F}" destId="{C6A1A7ED-B733-B745-8C19-B2F74258AC58}" srcOrd="0" destOrd="0" parTransId="{FE17E322-F492-904C-8F60-CF3A44025121}" sibTransId="{6CFE0316-BFF1-F24D-B89D-9A7F5730FBA9}"/>
    <dgm:cxn modelId="{4D714F2C-74B7-7944-981E-52A8CFBCF27F}" type="presOf" srcId="{B7705E90-D191-D148-BEA1-CCA08612F29F}" destId="{76B83B0B-5D8B-2F42-BE3A-00CE0B54F867}" srcOrd="0" destOrd="0" presId="urn:microsoft.com/office/officeart/2005/8/layout/arrow4"/>
    <dgm:cxn modelId="{1AD7E108-C3EE-C34E-883C-24295585B0F3}" srcId="{B7705E90-D191-D148-BEA1-CCA08612F29F}" destId="{3F42C3C8-0FEF-1149-B6F0-4026C9453D83}" srcOrd="1" destOrd="0" parTransId="{B037F1F9-6A4B-6B47-B901-A05755302C9D}" sibTransId="{B26DA0E1-6817-B54E-82F9-A3EE8BBB4A0C}"/>
    <dgm:cxn modelId="{D578411B-1E8D-DD4F-95D8-3EA6A01C07AF}" type="presParOf" srcId="{76B83B0B-5D8B-2F42-BE3A-00CE0B54F867}" destId="{DB79590D-668E-F748-B7E2-6099F0FB26C3}" srcOrd="0" destOrd="0" presId="urn:microsoft.com/office/officeart/2005/8/layout/arrow4"/>
    <dgm:cxn modelId="{4E81E25D-F91D-634F-9324-07FB82FE864E}" type="presParOf" srcId="{76B83B0B-5D8B-2F42-BE3A-00CE0B54F867}" destId="{24863BE2-05B1-4744-BA25-4895E69073B7}" srcOrd="1" destOrd="0" presId="urn:microsoft.com/office/officeart/2005/8/layout/arrow4"/>
    <dgm:cxn modelId="{F5B41286-FAFF-4242-9273-91DE77E23447}" type="presParOf" srcId="{76B83B0B-5D8B-2F42-BE3A-00CE0B54F867}" destId="{5AE757C2-1DFC-9B42-964F-252072C5E217}" srcOrd="2" destOrd="0" presId="urn:microsoft.com/office/officeart/2005/8/layout/arrow4"/>
    <dgm:cxn modelId="{EAE4577B-3A81-2D4B-B12B-D9438ABA727D}" type="presParOf" srcId="{76B83B0B-5D8B-2F42-BE3A-00CE0B54F867}" destId="{F9A74F96-A764-C44F-A2C1-C6504E2D979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9590D-668E-F748-B7E2-6099F0FB26C3}">
      <dsp:nvSpPr>
        <dsp:cNvPr id="0" name=""/>
        <dsp:cNvSpPr/>
      </dsp:nvSpPr>
      <dsp:spPr>
        <a:xfrm>
          <a:off x="1345" y="0"/>
          <a:ext cx="807318" cy="6801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63BE2-05B1-4744-BA25-4895E69073B7}">
      <dsp:nvSpPr>
        <dsp:cNvPr id="0" name=""/>
        <dsp:cNvSpPr/>
      </dsp:nvSpPr>
      <dsp:spPr>
        <a:xfrm>
          <a:off x="832884" y="0"/>
          <a:ext cx="1369995" cy="680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Money Supply</a:t>
          </a:r>
          <a:endParaRPr lang="en-US" sz="1900" kern="1200" dirty="0"/>
        </a:p>
      </dsp:txBody>
      <dsp:txXfrm>
        <a:off x="832884" y="0"/>
        <a:ext cx="1369995" cy="680184"/>
      </dsp:txXfrm>
    </dsp:sp>
    <dsp:sp modelId="{5AE757C2-1DFC-9B42-964F-252072C5E217}">
      <dsp:nvSpPr>
        <dsp:cNvPr id="0" name=""/>
        <dsp:cNvSpPr/>
      </dsp:nvSpPr>
      <dsp:spPr>
        <a:xfrm>
          <a:off x="243541" y="736867"/>
          <a:ext cx="807318" cy="6801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A74F96-A764-C44F-A2C1-C6504E2D9792}">
      <dsp:nvSpPr>
        <dsp:cNvPr id="0" name=""/>
        <dsp:cNvSpPr/>
      </dsp:nvSpPr>
      <dsp:spPr>
        <a:xfrm>
          <a:off x="1075079" y="736867"/>
          <a:ext cx="1369995" cy="680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Interest Rate</a:t>
          </a:r>
          <a:endParaRPr lang="en-US" sz="1900" kern="1200" dirty="0"/>
        </a:p>
      </dsp:txBody>
      <dsp:txXfrm>
        <a:off x="1075079" y="736867"/>
        <a:ext cx="1369995" cy="680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9590D-668E-F748-B7E2-6099F0FB26C3}">
      <dsp:nvSpPr>
        <dsp:cNvPr id="0" name=""/>
        <dsp:cNvSpPr/>
      </dsp:nvSpPr>
      <dsp:spPr>
        <a:xfrm rot="10800000">
          <a:off x="1345" y="0"/>
          <a:ext cx="807318" cy="6801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63BE2-05B1-4744-BA25-4895E69073B7}">
      <dsp:nvSpPr>
        <dsp:cNvPr id="0" name=""/>
        <dsp:cNvSpPr/>
      </dsp:nvSpPr>
      <dsp:spPr>
        <a:xfrm>
          <a:off x="832884" y="0"/>
          <a:ext cx="1369995" cy="680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Money Supply</a:t>
          </a:r>
          <a:endParaRPr lang="en-US" sz="1900" kern="1200" dirty="0"/>
        </a:p>
      </dsp:txBody>
      <dsp:txXfrm>
        <a:off x="832884" y="0"/>
        <a:ext cx="1369995" cy="680184"/>
      </dsp:txXfrm>
    </dsp:sp>
    <dsp:sp modelId="{5AE757C2-1DFC-9B42-964F-252072C5E217}">
      <dsp:nvSpPr>
        <dsp:cNvPr id="0" name=""/>
        <dsp:cNvSpPr/>
      </dsp:nvSpPr>
      <dsp:spPr>
        <a:xfrm rot="10800000">
          <a:off x="243541" y="736867"/>
          <a:ext cx="807318" cy="6801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A74F96-A764-C44F-A2C1-C6504E2D9792}">
      <dsp:nvSpPr>
        <dsp:cNvPr id="0" name=""/>
        <dsp:cNvSpPr/>
      </dsp:nvSpPr>
      <dsp:spPr>
        <a:xfrm>
          <a:off x="1075079" y="736867"/>
          <a:ext cx="1369995" cy="680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Interest Rate</a:t>
          </a:r>
          <a:endParaRPr lang="en-US" sz="1900" kern="1200" dirty="0"/>
        </a:p>
      </dsp:txBody>
      <dsp:txXfrm>
        <a:off x="1075079" y="736867"/>
        <a:ext cx="1369995" cy="680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9590D-668E-F748-B7E2-6099F0FB26C3}">
      <dsp:nvSpPr>
        <dsp:cNvPr id="0" name=""/>
        <dsp:cNvSpPr/>
      </dsp:nvSpPr>
      <dsp:spPr>
        <a:xfrm>
          <a:off x="1345" y="0"/>
          <a:ext cx="807318" cy="6801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63BE2-05B1-4744-BA25-4895E69073B7}">
      <dsp:nvSpPr>
        <dsp:cNvPr id="0" name=""/>
        <dsp:cNvSpPr/>
      </dsp:nvSpPr>
      <dsp:spPr>
        <a:xfrm>
          <a:off x="832884" y="0"/>
          <a:ext cx="1369995" cy="680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Money Supply</a:t>
          </a:r>
          <a:endParaRPr lang="en-US" sz="1900" kern="1200" dirty="0"/>
        </a:p>
      </dsp:txBody>
      <dsp:txXfrm>
        <a:off x="832884" y="0"/>
        <a:ext cx="1369995" cy="680184"/>
      </dsp:txXfrm>
    </dsp:sp>
    <dsp:sp modelId="{5AE757C2-1DFC-9B42-964F-252072C5E217}">
      <dsp:nvSpPr>
        <dsp:cNvPr id="0" name=""/>
        <dsp:cNvSpPr/>
      </dsp:nvSpPr>
      <dsp:spPr>
        <a:xfrm>
          <a:off x="243541" y="736867"/>
          <a:ext cx="807318" cy="6801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A74F96-A764-C44F-A2C1-C6504E2D9792}">
      <dsp:nvSpPr>
        <dsp:cNvPr id="0" name=""/>
        <dsp:cNvSpPr/>
      </dsp:nvSpPr>
      <dsp:spPr>
        <a:xfrm>
          <a:off x="1075079" y="736867"/>
          <a:ext cx="1369995" cy="680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Interest Rate</a:t>
          </a:r>
          <a:endParaRPr lang="en-US" sz="1900" kern="1200" dirty="0"/>
        </a:p>
      </dsp:txBody>
      <dsp:txXfrm>
        <a:off x="1075079" y="736867"/>
        <a:ext cx="1369995" cy="680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9590D-668E-F748-B7E2-6099F0FB26C3}">
      <dsp:nvSpPr>
        <dsp:cNvPr id="0" name=""/>
        <dsp:cNvSpPr/>
      </dsp:nvSpPr>
      <dsp:spPr>
        <a:xfrm rot="10800000">
          <a:off x="1345" y="0"/>
          <a:ext cx="807318" cy="6801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63BE2-05B1-4744-BA25-4895E69073B7}">
      <dsp:nvSpPr>
        <dsp:cNvPr id="0" name=""/>
        <dsp:cNvSpPr/>
      </dsp:nvSpPr>
      <dsp:spPr>
        <a:xfrm>
          <a:off x="832884" y="0"/>
          <a:ext cx="1369995" cy="680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Money Supply</a:t>
          </a:r>
          <a:endParaRPr lang="en-US" sz="1900" kern="1200" dirty="0"/>
        </a:p>
      </dsp:txBody>
      <dsp:txXfrm>
        <a:off x="832884" y="0"/>
        <a:ext cx="1369995" cy="680184"/>
      </dsp:txXfrm>
    </dsp:sp>
    <dsp:sp modelId="{5AE757C2-1DFC-9B42-964F-252072C5E217}">
      <dsp:nvSpPr>
        <dsp:cNvPr id="0" name=""/>
        <dsp:cNvSpPr/>
      </dsp:nvSpPr>
      <dsp:spPr>
        <a:xfrm rot="10800000">
          <a:off x="243541" y="736867"/>
          <a:ext cx="807318" cy="6801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A74F96-A764-C44F-A2C1-C6504E2D9792}">
      <dsp:nvSpPr>
        <dsp:cNvPr id="0" name=""/>
        <dsp:cNvSpPr/>
      </dsp:nvSpPr>
      <dsp:spPr>
        <a:xfrm>
          <a:off x="1075079" y="736867"/>
          <a:ext cx="1369995" cy="680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Interest Rate</a:t>
          </a:r>
          <a:endParaRPr lang="en-US" sz="1900" kern="1200" dirty="0"/>
        </a:p>
      </dsp:txBody>
      <dsp:txXfrm>
        <a:off x="1075079" y="736867"/>
        <a:ext cx="1369995" cy="680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020-E0BC-7345-A92B-691F6F35D7A3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A835E-66EC-B64D-82EA-57008250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1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4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Demand-side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Focus on changing aggregate demand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2800" dirty="0" smtClean="0"/>
              <a:t>Fiscal Policy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2800" dirty="0" smtClean="0"/>
              <a:t>Monetary Policy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883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526" y="2595562"/>
            <a:ext cx="5376632" cy="426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What </a:t>
            </a:r>
            <a:r>
              <a:rPr lang="en-US" sz="2800" b="1" dirty="0" smtClean="0"/>
              <a:t>are central banks?</a:t>
            </a:r>
          </a:p>
          <a:p>
            <a:r>
              <a:rPr lang="en-US" sz="2800" dirty="0" smtClean="0"/>
              <a:t>Important government banks</a:t>
            </a:r>
          </a:p>
          <a:p>
            <a:pPr lvl="1"/>
            <a:r>
              <a:rPr lang="en-US" sz="2600" dirty="0" smtClean="0"/>
              <a:t>Banker to the government</a:t>
            </a:r>
          </a:p>
          <a:p>
            <a:pPr lvl="1"/>
            <a:r>
              <a:rPr lang="en-US" sz="2600" dirty="0" smtClean="0"/>
              <a:t>Banker to commercial banks</a:t>
            </a:r>
          </a:p>
          <a:p>
            <a:pPr lvl="1"/>
            <a:r>
              <a:rPr lang="en-US" sz="2600" dirty="0" smtClean="0"/>
              <a:t>Regulator of commercial banks</a:t>
            </a:r>
          </a:p>
          <a:p>
            <a:pPr lvl="1"/>
            <a:r>
              <a:rPr lang="en-US" sz="2600" dirty="0" smtClean="0"/>
              <a:t>Carry out </a:t>
            </a:r>
            <a:r>
              <a:rPr lang="en-US" sz="2600" dirty="0"/>
              <a:t>m</a:t>
            </a:r>
            <a:r>
              <a:rPr lang="en-US" sz="2600" dirty="0" smtClean="0"/>
              <a:t>onetary policy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58" y="2595562"/>
            <a:ext cx="2604257" cy="37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8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What is </a:t>
            </a:r>
            <a:r>
              <a:rPr lang="en-US" sz="2800" b="1" dirty="0"/>
              <a:t>m</a:t>
            </a:r>
            <a:r>
              <a:rPr lang="en-US" sz="2800" b="1" dirty="0" smtClean="0"/>
              <a:t>onetary policy?</a:t>
            </a:r>
          </a:p>
          <a:p>
            <a:r>
              <a:rPr lang="en-US" sz="2400" dirty="0" smtClean="0"/>
              <a:t>Action taken by the central bank to change the interest rate in order to move aggregate demand (AD).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47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interest rate set?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Money Market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055" r="-11055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8"/>
            <a:ext cx="3566160" cy="35740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interest rate is set by the supply and demand for money.</a:t>
            </a:r>
          </a:p>
          <a:p>
            <a:r>
              <a:rPr lang="en-US" sz="2400" dirty="0" smtClean="0"/>
              <a:t>The supply of money is fixed at a level decided upon by the central bank.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91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the central bank change the interest rate?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changing the money supply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727" r="-6727"/>
          <a:stretch>
            <a:fillRect/>
          </a:stretch>
        </p:blipFill>
        <p:spPr/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08960150"/>
              </p:ext>
            </p:extLst>
          </p:nvPr>
        </p:nvGraphicFramePr>
        <p:xfrm>
          <a:off x="5761790" y="3132772"/>
          <a:ext cx="2446421" cy="141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16307196"/>
              </p:ext>
            </p:extLst>
          </p:nvPr>
        </p:nvGraphicFramePr>
        <p:xfrm>
          <a:off x="5761790" y="5023067"/>
          <a:ext cx="2446421" cy="141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9652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Expansionary Monetary Policy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4424" y="2595562"/>
            <a:ext cx="5101892" cy="36707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Increase the money supply to decrease the interest rate</a:t>
            </a:r>
          </a:p>
          <a:p>
            <a:r>
              <a:rPr lang="en-US" sz="2400" dirty="0" smtClean="0"/>
              <a:t>This will make borrowing money cheaper and move the AD curve to the right</a:t>
            </a:r>
            <a:endParaRPr lang="en-US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17581459"/>
              </p:ext>
            </p:extLst>
          </p:nvPr>
        </p:nvGraphicFramePr>
        <p:xfrm>
          <a:off x="6467392" y="2798561"/>
          <a:ext cx="2446421" cy="141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01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Contractionary</a:t>
            </a:r>
            <a:r>
              <a:rPr lang="en-US" dirty="0" smtClean="0"/>
              <a:t> Monetary Policy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4424" y="2595562"/>
            <a:ext cx="5101892" cy="36707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Decrease the money supply to increase the interest rate</a:t>
            </a:r>
          </a:p>
          <a:p>
            <a:r>
              <a:rPr lang="en-US" sz="2400" dirty="0" smtClean="0"/>
              <a:t>This will make borrowing money more expensive and move the AD curve to the left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9333098"/>
              </p:ext>
            </p:extLst>
          </p:nvPr>
        </p:nvGraphicFramePr>
        <p:xfrm>
          <a:off x="6467392" y="2595562"/>
          <a:ext cx="2446421" cy="141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02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624</TotalTime>
  <Words>191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Perception</vt:lpstr>
      <vt:lpstr>Monetary Policy</vt:lpstr>
      <vt:lpstr>Demand-side policies</vt:lpstr>
      <vt:lpstr>Central Banks</vt:lpstr>
      <vt:lpstr>Monetary Policy</vt:lpstr>
      <vt:lpstr>How is the interest rate set?</vt:lpstr>
      <vt:lpstr>How can the central bank change the interest rate?</vt:lpstr>
      <vt:lpstr>Expansionary Monetary Policy</vt:lpstr>
      <vt:lpstr>Contractionary Monetary Policy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Policy</dc:title>
  <dc:creator>Chris Duke</dc:creator>
  <cp:lastModifiedBy>Teacher Tigard-Tualatin</cp:lastModifiedBy>
  <cp:revision>34</cp:revision>
  <dcterms:created xsi:type="dcterms:W3CDTF">2013-04-30T00:35:29Z</dcterms:created>
  <dcterms:modified xsi:type="dcterms:W3CDTF">2017-04-28T15:09:25Z</dcterms:modified>
</cp:coreProperties>
</file>