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88" r:id="rId2"/>
    <p:sldId id="280" r:id="rId3"/>
    <p:sldId id="278" r:id="rId4"/>
    <p:sldId id="277" r:id="rId5"/>
    <p:sldId id="275" r:id="rId6"/>
    <p:sldId id="274" r:id="rId7"/>
    <p:sldId id="276" r:id="rId8"/>
    <p:sldId id="256" r:id="rId9"/>
    <p:sldId id="258" r:id="rId10"/>
    <p:sldId id="259" r:id="rId11"/>
    <p:sldId id="260" r:id="rId12"/>
    <p:sldId id="261" r:id="rId13"/>
    <p:sldId id="263" r:id="rId14"/>
    <p:sldId id="266" r:id="rId15"/>
    <p:sldId id="268" r:id="rId16"/>
    <p:sldId id="265" r:id="rId17"/>
    <p:sldId id="269" r:id="rId18"/>
    <p:sldId id="271" r:id="rId19"/>
    <p:sldId id="281" r:id="rId20"/>
    <p:sldId id="287" r:id="rId21"/>
    <p:sldId id="282" r:id="rId22"/>
    <p:sldId id="283" r:id="rId23"/>
    <p:sldId id="284"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1512"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printerSettings" Target="printerSettings/printerSettings1.bin"/><Relationship Id="rId28" Type="http://schemas.openxmlformats.org/officeDocument/2006/relationships/presProps" Target="presProps.xml"/><Relationship Id="rId29" Type="http://schemas.openxmlformats.org/officeDocument/2006/relationships/viewProps" Target="viewProps.xml"/><Relationship Id="rId30" Type="http://schemas.openxmlformats.org/officeDocument/2006/relationships/theme" Target="theme/theme1.xml"/><Relationship Id="rId3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16B1AF-D716-E049-A862-B3C36C8121AB}" type="doc">
      <dgm:prSet loTypeId="urn:microsoft.com/office/officeart/2005/8/layout/equation1" loCatId="" qsTypeId="urn:microsoft.com/office/officeart/2005/8/quickstyle/simple4" qsCatId="simple" csTypeId="urn:microsoft.com/office/officeart/2005/8/colors/accent1_2" csCatId="accent1" phldr="1"/>
      <dgm:spPr/>
      <dgm:t>
        <a:bodyPr/>
        <a:lstStyle/>
        <a:p>
          <a:endParaRPr lang="en-US"/>
        </a:p>
      </dgm:t>
    </dgm:pt>
    <dgm:pt modelId="{B8E4C812-DB6D-6249-98D6-667CD457DBAA}">
      <dgm:prSet/>
      <dgm:spPr/>
      <dgm:t>
        <a:bodyPr/>
        <a:lstStyle/>
        <a:p>
          <a:pPr rtl="0"/>
          <a:r>
            <a:rPr lang="en-US" dirty="0" smtClean="0">
              <a:solidFill>
                <a:srgbClr val="000000"/>
              </a:solidFill>
            </a:rPr>
            <a:t>Revenues </a:t>
          </a:r>
          <a:endParaRPr lang="en-US" dirty="0">
            <a:solidFill>
              <a:srgbClr val="000000"/>
            </a:solidFill>
          </a:endParaRPr>
        </a:p>
      </dgm:t>
    </dgm:pt>
    <dgm:pt modelId="{677FA1C2-463B-3A49-AC3F-256DC08DE864}" type="parTrans" cxnId="{C48610E6-9581-7F44-B338-4BF19A207A6D}">
      <dgm:prSet/>
      <dgm:spPr/>
      <dgm:t>
        <a:bodyPr/>
        <a:lstStyle/>
        <a:p>
          <a:endParaRPr lang="en-US"/>
        </a:p>
      </dgm:t>
    </dgm:pt>
    <dgm:pt modelId="{3A2D8AA3-AFC6-0C48-94B8-AC251134FEF3}" type="sibTrans" cxnId="{C48610E6-9581-7F44-B338-4BF19A207A6D}">
      <dgm:prSet/>
      <dgm:spPr/>
      <dgm:t>
        <a:bodyPr/>
        <a:lstStyle/>
        <a:p>
          <a:endParaRPr lang="en-US"/>
        </a:p>
      </dgm:t>
    </dgm:pt>
    <dgm:pt modelId="{329137F5-E97C-3D45-B6A8-1FCA7F506557}">
      <dgm:prSet custT="1"/>
      <dgm:spPr/>
      <dgm:t>
        <a:bodyPr/>
        <a:lstStyle/>
        <a:p>
          <a:r>
            <a:rPr lang="en-US" sz="2400" dirty="0" smtClean="0">
              <a:solidFill>
                <a:srgbClr val="000000"/>
              </a:solidFill>
            </a:rPr>
            <a:t>Expenditures</a:t>
          </a:r>
          <a:endParaRPr lang="en-US" sz="2400" dirty="0">
            <a:solidFill>
              <a:srgbClr val="000000"/>
            </a:solidFill>
          </a:endParaRPr>
        </a:p>
      </dgm:t>
    </dgm:pt>
    <dgm:pt modelId="{01F7EB78-1624-A447-AF15-EB2D5990F276}" type="parTrans" cxnId="{D2E7BA21-EB39-DF4C-9094-3CEBF31A2812}">
      <dgm:prSet/>
      <dgm:spPr/>
      <dgm:t>
        <a:bodyPr/>
        <a:lstStyle/>
        <a:p>
          <a:endParaRPr lang="en-US"/>
        </a:p>
      </dgm:t>
    </dgm:pt>
    <dgm:pt modelId="{6DB47507-D31C-F54F-8D54-6EF841F39800}" type="sibTrans" cxnId="{D2E7BA21-EB39-DF4C-9094-3CEBF31A2812}">
      <dgm:prSet/>
      <dgm:spPr/>
      <dgm:t>
        <a:bodyPr/>
        <a:lstStyle/>
        <a:p>
          <a:endParaRPr lang="en-US"/>
        </a:p>
      </dgm:t>
    </dgm:pt>
    <dgm:pt modelId="{E2B67F2D-C1AA-3542-9EF9-C36C337E92B6}">
      <dgm:prSet/>
      <dgm:spPr/>
      <dgm:t>
        <a:bodyPr/>
        <a:lstStyle/>
        <a:p>
          <a:r>
            <a:rPr lang="en-US" dirty="0" smtClean="0">
              <a:solidFill>
                <a:srgbClr val="000000"/>
              </a:solidFill>
            </a:rPr>
            <a:t>Budget Deficit</a:t>
          </a:r>
          <a:endParaRPr lang="en-US" dirty="0">
            <a:solidFill>
              <a:srgbClr val="000000"/>
            </a:solidFill>
          </a:endParaRPr>
        </a:p>
      </dgm:t>
    </dgm:pt>
    <dgm:pt modelId="{E69DFBE3-3CC7-824F-9B67-920A4E648261}" type="parTrans" cxnId="{2AFDB7C6-FBF5-F24E-9E8D-3C570163090C}">
      <dgm:prSet/>
      <dgm:spPr/>
      <dgm:t>
        <a:bodyPr/>
        <a:lstStyle/>
        <a:p>
          <a:endParaRPr lang="en-US"/>
        </a:p>
      </dgm:t>
    </dgm:pt>
    <dgm:pt modelId="{05A00191-ED17-AA43-B8D5-1E0F68A5D2F2}" type="sibTrans" cxnId="{2AFDB7C6-FBF5-F24E-9E8D-3C570163090C}">
      <dgm:prSet/>
      <dgm:spPr/>
      <dgm:t>
        <a:bodyPr/>
        <a:lstStyle/>
        <a:p>
          <a:endParaRPr lang="en-US"/>
        </a:p>
      </dgm:t>
    </dgm:pt>
    <dgm:pt modelId="{E5B5EF54-219F-DE4D-B161-467E36B867C2}" type="pres">
      <dgm:prSet presAssocID="{9D16B1AF-D716-E049-A862-B3C36C8121AB}" presName="linearFlow" presStyleCnt="0">
        <dgm:presLayoutVars>
          <dgm:dir/>
          <dgm:resizeHandles val="exact"/>
        </dgm:presLayoutVars>
      </dgm:prSet>
      <dgm:spPr/>
      <dgm:t>
        <a:bodyPr/>
        <a:lstStyle/>
        <a:p>
          <a:endParaRPr lang="en-US"/>
        </a:p>
      </dgm:t>
    </dgm:pt>
    <dgm:pt modelId="{52919EE9-7D38-614F-AE63-5793E90BE3C1}" type="pres">
      <dgm:prSet presAssocID="{B8E4C812-DB6D-6249-98D6-667CD457DBAA}" presName="node" presStyleLbl="node1" presStyleIdx="0" presStyleCnt="3">
        <dgm:presLayoutVars>
          <dgm:bulletEnabled val="1"/>
        </dgm:presLayoutVars>
      </dgm:prSet>
      <dgm:spPr/>
      <dgm:t>
        <a:bodyPr/>
        <a:lstStyle/>
        <a:p>
          <a:endParaRPr lang="en-US"/>
        </a:p>
      </dgm:t>
    </dgm:pt>
    <dgm:pt modelId="{D3904E39-A5B1-1B48-93C1-65D2024D598D}" type="pres">
      <dgm:prSet presAssocID="{3A2D8AA3-AFC6-0C48-94B8-AC251134FEF3}" presName="spacerL" presStyleCnt="0"/>
      <dgm:spPr/>
    </dgm:pt>
    <dgm:pt modelId="{17D61CD1-7840-3744-97A3-F829A18BFFF5}" type="pres">
      <dgm:prSet presAssocID="{3A2D8AA3-AFC6-0C48-94B8-AC251134FEF3}" presName="sibTrans" presStyleLbl="sibTrans2D1" presStyleIdx="0" presStyleCnt="2"/>
      <dgm:spPr/>
      <dgm:t>
        <a:bodyPr/>
        <a:lstStyle/>
        <a:p>
          <a:endParaRPr lang="en-US"/>
        </a:p>
      </dgm:t>
    </dgm:pt>
    <dgm:pt modelId="{3A62CC83-7FD2-414D-8353-25F70F46C5A8}" type="pres">
      <dgm:prSet presAssocID="{3A2D8AA3-AFC6-0C48-94B8-AC251134FEF3}" presName="spacerR" presStyleCnt="0"/>
      <dgm:spPr/>
    </dgm:pt>
    <dgm:pt modelId="{7105099E-23A5-2D44-99B7-EB6C6C8EF66A}" type="pres">
      <dgm:prSet presAssocID="{329137F5-E97C-3D45-B6A8-1FCA7F506557}" presName="node" presStyleLbl="node1" presStyleIdx="1" presStyleCnt="3" custScaleX="183926" custScaleY="173862">
        <dgm:presLayoutVars>
          <dgm:bulletEnabled val="1"/>
        </dgm:presLayoutVars>
      </dgm:prSet>
      <dgm:spPr/>
      <dgm:t>
        <a:bodyPr/>
        <a:lstStyle/>
        <a:p>
          <a:endParaRPr lang="en-US"/>
        </a:p>
      </dgm:t>
    </dgm:pt>
    <dgm:pt modelId="{916B8B7C-D271-354A-BF32-150A58F857C1}" type="pres">
      <dgm:prSet presAssocID="{6DB47507-D31C-F54F-8D54-6EF841F39800}" presName="spacerL" presStyleCnt="0"/>
      <dgm:spPr/>
    </dgm:pt>
    <dgm:pt modelId="{A2C44A1E-6679-BB4C-BB1A-E3AB15F6E215}" type="pres">
      <dgm:prSet presAssocID="{6DB47507-D31C-F54F-8D54-6EF841F39800}" presName="sibTrans" presStyleLbl="sibTrans2D1" presStyleIdx="1" presStyleCnt="2"/>
      <dgm:spPr/>
      <dgm:t>
        <a:bodyPr/>
        <a:lstStyle/>
        <a:p>
          <a:endParaRPr lang="en-US"/>
        </a:p>
      </dgm:t>
    </dgm:pt>
    <dgm:pt modelId="{458E9388-B8DC-3F4F-8AC9-96AB5B826F83}" type="pres">
      <dgm:prSet presAssocID="{6DB47507-D31C-F54F-8D54-6EF841F39800}" presName="spacerR" presStyleCnt="0"/>
      <dgm:spPr/>
    </dgm:pt>
    <dgm:pt modelId="{093FCD28-313A-3C41-AF13-B4521034D12A}" type="pres">
      <dgm:prSet presAssocID="{E2B67F2D-C1AA-3542-9EF9-C36C337E92B6}" presName="node" presStyleLbl="node1" presStyleIdx="2" presStyleCnt="3">
        <dgm:presLayoutVars>
          <dgm:bulletEnabled val="1"/>
        </dgm:presLayoutVars>
      </dgm:prSet>
      <dgm:spPr/>
      <dgm:t>
        <a:bodyPr/>
        <a:lstStyle/>
        <a:p>
          <a:endParaRPr lang="en-US"/>
        </a:p>
      </dgm:t>
    </dgm:pt>
  </dgm:ptLst>
  <dgm:cxnLst>
    <dgm:cxn modelId="{D2E7BA21-EB39-DF4C-9094-3CEBF31A2812}" srcId="{9D16B1AF-D716-E049-A862-B3C36C8121AB}" destId="{329137F5-E97C-3D45-B6A8-1FCA7F506557}" srcOrd="1" destOrd="0" parTransId="{01F7EB78-1624-A447-AF15-EB2D5990F276}" sibTransId="{6DB47507-D31C-F54F-8D54-6EF841F39800}"/>
    <dgm:cxn modelId="{BF1662D2-6DE2-2C4D-BACF-2A4B5A69327F}" type="presOf" srcId="{B8E4C812-DB6D-6249-98D6-667CD457DBAA}" destId="{52919EE9-7D38-614F-AE63-5793E90BE3C1}" srcOrd="0" destOrd="0" presId="urn:microsoft.com/office/officeart/2005/8/layout/equation1"/>
    <dgm:cxn modelId="{38978599-9805-7C4C-9CE1-07E7B4790E78}" type="presOf" srcId="{E2B67F2D-C1AA-3542-9EF9-C36C337E92B6}" destId="{093FCD28-313A-3C41-AF13-B4521034D12A}" srcOrd="0" destOrd="0" presId="urn:microsoft.com/office/officeart/2005/8/layout/equation1"/>
    <dgm:cxn modelId="{6E275440-9215-214D-A5C2-3A6EA53FC9C7}" type="presOf" srcId="{3A2D8AA3-AFC6-0C48-94B8-AC251134FEF3}" destId="{17D61CD1-7840-3744-97A3-F829A18BFFF5}" srcOrd="0" destOrd="0" presId="urn:microsoft.com/office/officeart/2005/8/layout/equation1"/>
    <dgm:cxn modelId="{04205F5E-8A44-4A47-8910-A69079212946}" type="presOf" srcId="{6DB47507-D31C-F54F-8D54-6EF841F39800}" destId="{A2C44A1E-6679-BB4C-BB1A-E3AB15F6E215}" srcOrd="0" destOrd="0" presId="urn:microsoft.com/office/officeart/2005/8/layout/equation1"/>
    <dgm:cxn modelId="{2AFDB7C6-FBF5-F24E-9E8D-3C570163090C}" srcId="{9D16B1AF-D716-E049-A862-B3C36C8121AB}" destId="{E2B67F2D-C1AA-3542-9EF9-C36C337E92B6}" srcOrd="2" destOrd="0" parTransId="{E69DFBE3-3CC7-824F-9B67-920A4E648261}" sibTransId="{05A00191-ED17-AA43-B8D5-1E0F68A5D2F2}"/>
    <dgm:cxn modelId="{03EAC7CB-8FC9-9647-8D31-1DE0C9833ACB}" type="presOf" srcId="{329137F5-E97C-3D45-B6A8-1FCA7F506557}" destId="{7105099E-23A5-2D44-99B7-EB6C6C8EF66A}" srcOrd="0" destOrd="0" presId="urn:microsoft.com/office/officeart/2005/8/layout/equation1"/>
    <dgm:cxn modelId="{C48610E6-9581-7F44-B338-4BF19A207A6D}" srcId="{9D16B1AF-D716-E049-A862-B3C36C8121AB}" destId="{B8E4C812-DB6D-6249-98D6-667CD457DBAA}" srcOrd="0" destOrd="0" parTransId="{677FA1C2-463B-3A49-AC3F-256DC08DE864}" sibTransId="{3A2D8AA3-AFC6-0C48-94B8-AC251134FEF3}"/>
    <dgm:cxn modelId="{5981B548-E995-6247-AF92-75661109B182}" type="presOf" srcId="{9D16B1AF-D716-E049-A862-B3C36C8121AB}" destId="{E5B5EF54-219F-DE4D-B161-467E36B867C2}" srcOrd="0" destOrd="0" presId="urn:microsoft.com/office/officeart/2005/8/layout/equation1"/>
    <dgm:cxn modelId="{7EC51832-221D-FF4D-B2B5-C786066B004D}" type="presParOf" srcId="{E5B5EF54-219F-DE4D-B161-467E36B867C2}" destId="{52919EE9-7D38-614F-AE63-5793E90BE3C1}" srcOrd="0" destOrd="0" presId="urn:microsoft.com/office/officeart/2005/8/layout/equation1"/>
    <dgm:cxn modelId="{70CEBA11-49C1-A24A-A22A-A6F463DA74DA}" type="presParOf" srcId="{E5B5EF54-219F-DE4D-B161-467E36B867C2}" destId="{D3904E39-A5B1-1B48-93C1-65D2024D598D}" srcOrd="1" destOrd="0" presId="urn:microsoft.com/office/officeart/2005/8/layout/equation1"/>
    <dgm:cxn modelId="{6079352A-8AB1-5844-AF08-885B3D723405}" type="presParOf" srcId="{E5B5EF54-219F-DE4D-B161-467E36B867C2}" destId="{17D61CD1-7840-3744-97A3-F829A18BFFF5}" srcOrd="2" destOrd="0" presId="urn:microsoft.com/office/officeart/2005/8/layout/equation1"/>
    <dgm:cxn modelId="{A9208F64-5094-0C41-96E5-B155A2213185}" type="presParOf" srcId="{E5B5EF54-219F-DE4D-B161-467E36B867C2}" destId="{3A62CC83-7FD2-414D-8353-25F70F46C5A8}" srcOrd="3" destOrd="0" presId="urn:microsoft.com/office/officeart/2005/8/layout/equation1"/>
    <dgm:cxn modelId="{C2BA6848-E2EF-E14A-AC71-759942386A6C}" type="presParOf" srcId="{E5B5EF54-219F-DE4D-B161-467E36B867C2}" destId="{7105099E-23A5-2D44-99B7-EB6C6C8EF66A}" srcOrd="4" destOrd="0" presId="urn:microsoft.com/office/officeart/2005/8/layout/equation1"/>
    <dgm:cxn modelId="{814FC1E8-2D46-C14C-81C2-6FB94FDC3CC4}" type="presParOf" srcId="{E5B5EF54-219F-DE4D-B161-467E36B867C2}" destId="{916B8B7C-D271-354A-BF32-150A58F857C1}" srcOrd="5" destOrd="0" presId="urn:microsoft.com/office/officeart/2005/8/layout/equation1"/>
    <dgm:cxn modelId="{A3ABD8E9-8432-5143-B54B-0B9CEC263B50}" type="presParOf" srcId="{E5B5EF54-219F-DE4D-B161-467E36B867C2}" destId="{A2C44A1E-6679-BB4C-BB1A-E3AB15F6E215}" srcOrd="6" destOrd="0" presId="urn:microsoft.com/office/officeart/2005/8/layout/equation1"/>
    <dgm:cxn modelId="{E750B9F0-CC25-B54F-9E77-AAB169050604}" type="presParOf" srcId="{E5B5EF54-219F-DE4D-B161-467E36B867C2}" destId="{458E9388-B8DC-3F4F-8AC9-96AB5B826F83}" srcOrd="7" destOrd="0" presId="urn:microsoft.com/office/officeart/2005/8/layout/equation1"/>
    <dgm:cxn modelId="{0E8E192F-52F7-F949-9E38-CA15A7C139B7}" type="presParOf" srcId="{E5B5EF54-219F-DE4D-B161-467E36B867C2}" destId="{093FCD28-313A-3C41-AF13-B4521034D12A}" srcOrd="8" destOrd="0" presId="urn:microsoft.com/office/officeart/2005/8/layout/equatio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919EE9-7D38-614F-AE63-5793E90BE3C1}">
      <dsp:nvSpPr>
        <dsp:cNvPr id="0" name=""/>
        <dsp:cNvSpPr/>
      </dsp:nvSpPr>
      <dsp:spPr>
        <a:xfrm>
          <a:off x="1861" y="1087172"/>
          <a:ext cx="1592746" cy="1592746"/>
        </a:xfrm>
        <a:prstGeom prst="ellipse">
          <a:avLst/>
        </a:prstGeom>
        <a:solidFill>
          <a:schemeClr val="accent1">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rtl="0">
            <a:lnSpc>
              <a:spcPct val="90000"/>
            </a:lnSpc>
            <a:spcBef>
              <a:spcPct val="0"/>
            </a:spcBef>
            <a:spcAft>
              <a:spcPct val="35000"/>
            </a:spcAft>
          </a:pPr>
          <a:r>
            <a:rPr lang="en-US" sz="1800" kern="1200" dirty="0" smtClean="0">
              <a:solidFill>
                <a:srgbClr val="000000"/>
              </a:solidFill>
            </a:rPr>
            <a:t>Revenues </a:t>
          </a:r>
          <a:endParaRPr lang="en-US" sz="1800" kern="1200" dirty="0">
            <a:solidFill>
              <a:srgbClr val="000000"/>
            </a:solidFill>
          </a:endParaRPr>
        </a:p>
      </dsp:txBody>
      <dsp:txXfrm>
        <a:off x="235113" y="1320424"/>
        <a:ext cx="1126242" cy="1126242"/>
      </dsp:txXfrm>
    </dsp:sp>
    <dsp:sp modelId="{17D61CD1-7840-3744-97A3-F829A18BFFF5}">
      <dsp:nvSpPr>
        <dsp:cNvPr id="0" name=""/>
        <dsp:cNvSpPr/>
      </dsp:nvSpPr>
      <dsp:spPr>
        <a:xfrm>
          <a:off x="1723939" y="1421649"/>
          <a:ext cx="923792" cy="923792"/>
        </a:xfrm>
        <a:prstGeom prst="mathPlus">
          <a:avLst/>
        </a:prstGeom>
        <a:solidFill>
          <a:schemeClr val="accent1">
            <a:tint val="6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1846388" y="1774907"/>
        <a:ext cx="678894" cy="217276"/>
      </dsp:txXfrm>
    </dsp:sp>
    <dsp:sp modelId="{7105099E-23A5-2D44-99B7-EB6C6C8EF66A}">
      <dsp:nvSpPr>
        <dsp:cNvPr id="0" name=""/>
        <dsp:cNvSpPr/>
      </dsp:nvSpPr>
      <dsp:spPr>
        <a:xfrm>
          <a:off x="2777062" y="498955"/>
          <a:ext cx="2929474" cy="2769180"/>
        </a:xfrm>
        <a:prstGeom prst="ellipse">
          <a:avLst/>
        </a:prstGeom>
        <a:solidFill>
          <a:schemeClr val="accent1">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kern="1200" dirty="0" smtClean="0">
              <a:solidFill>
                <a:srgbClr val="000000"/>
              </a:solidFill>
            </a:rPr>
            <a:t>Expenditures</a:t>
          </a:r>
          <a:endParaRPr lang="en-US" sz="2400" kern="1200" dirty="0">
            <a:solidFill>
              <a:srgbClr val="000000"/>
            </a:solidFill>
          </a:endParaRPr>
        </a:p>
      </dsp:txBody>
      <dsp:txXfrm>
        <a:off x="3206074" y="904492"/>
        <a:ext cx="2071450" cy="1958106"/>
      </dsp:txXfrm>
    </dsp:sp>
    <dsp:sp modelId="{A2C44A1E-6679-BB4C-BB1A-E3AB15F6E215}">
      <dsp:nvSpPr>
        <dsp:cNvPr id="0" name=""/>
        <dsp:cNvSpPr/>
      </dsp:nvSpPr>
      <dsp:spPr>
        <a:xfrm>
          <a:off x="5835868" y="1421649"/>
          <a:ext cx="923792" cy="923792"/>
        </a:xfrm>
        <a:prstGeom prst="mathEqual">
          <a:avLst/>
        </a:prstGeom>
        <a:solidFill>
          <a:schemeClr val="accent1">
            <a:tint val="60000"/>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a:off x="5958317" y="1611950"/>
        <a:ext cx="678894" cy="543190"/>
      </dsp:txXfrm>
    </dsp:sp>
    <dsp:sp modelId="{093FCD28-313A-3C41-AF13-B4521034D12A}">
      <dsp:nvSpPr>
        <dsp:cNvPr id="0" name=""/>
        <dsp:cNvSpPr/>
      </dsp:nvSpPr>
      <dsp:spPr>
        <a:xfrm>
          <a:off x="6888991" y="1087172"/>
          <a:ext cx="1592746" cy="1592746"/>
        </a:xfrm>
        <a:prstGeom prst="ellipse">
          <a:avLst/>
        </a:prstGeom>
        <a:solidFill>
          <a:schemeClr val="accent1">
            <a:hueOff val="0"/>
            <a:satOff val="0"/>
            <a:lumOff val="0"/>
            <a:alphaOff val="0"/>
          </a:schemeClr>
        </a:solidFill>
        <a:ln>
          <a:noFill/>
        </a:ln>
        <a:effectLst/>
        <a:scene3d>
          <a:camera prst="obliqueTopRight"/>
          <a:lightRig rig="threePt" dir="tl"/>
        </a:scene3d>
        <a:sp3d>
          <a:bevelT w="25400" h="25400"/>
        </a:sp3d>
      </dsp:spPr>
      <dsp:style>
        <a:lnRef idx="0">
          <a:scrgbClr r="0" g="0" b="0"/>
        </a:lnRef>
        <a:fillRef idx="3">
          <a:scrgbClr r="0" g="0" b="0"/>
        </a:fillRef>
        <a:effectRef idx="2">
          <a:scrgbClr r="0" g="0" b="0"/>
        </a:effectRef>
        <a:fontRef idx="minor">
          <a:schemeClr val="lt1"/>
        </a:fontRef>
      </dsp:style>
      <dsp:txBody>
        <a:bodyPr spcFirstLastPara="0" vert="horz" wrap="square" lIns="22860" tIns="22860" rIns="22860" bIns="22860" numCol="1" spcCol="1270" anchor="ctr" anchorCtr="0">
          <a:noAutofit/>
        </a:bodyPr>
        <a:lstStyle/>
        <a:p>
          <a:pPr lvl="0" algn="ctr" defTabSz="800100">
            <a:lnSpc>
              <a:spcPct val="90000"/>
            </a:lnSpc>
            <a:spcBef>
              <a:spcPct val="0"/>
            </a:spcBef>
            <a:spcAft>
              <a:spcPct val="35000"/>
            </a:spcAft>
          </a:pPr>
          <a:r>
            <a:rPr lang="en-US" sz="1800" kern="1200" dirty="0" smtClean="0">
              <a:solidFill>
                <a:srgbClr val="000000"/>
              </a:solidFill>
            </a:rPr>
            <a:t>Budget Deficit</a:t>
          </a:r>
          <a:endParaRPr lang="en-US" sz="1800" kern="1200" dirty="0">
            <a:solidFill>
              <a:srgbClr val="000000"/>
            </a:solidFill>
          </a:endParaRPr>
        </a:p>
      </dsp:txBody>
      <dsp:txXfrm>
        <a:off x="7122243" y="1320424"/>
        <a:ext cx="1126242" cy="1126242"/>
      </dsp:txXfrm>
    </dsp:sp>
  </dsp:spTree>
</dsp:drawing>
</file>

<file path=ppt/diagrams/layout1.xml><?xml version="1.0" encoding="utf-8"?>
<dgm:layoutDef xmlns:dgm="http://schemas.openxmlformats.org/drawingml/2006/diagram" xmlns:a="http://schemas.openxmlformats.org/drawingml/2006/main" uniqueId="urn:microsoft.com/office/officeart/2005/8/layout/equation1">
  <dgm:title val=""/>
  <dgm:desc val=""/>
  <dgm:catLst>
    <dgm:cat type="relationship" pri="17000"/>
    <dgm:cat type="process"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choose name="Name0">
      <dgm:if name="Name1" func="var" arg="dir" op="equ" val="norm">
        <dgm:alg type="lin">
          <dgm:param type="fallback" val="2D"/>
        </dgm:alg>
      </dgm:if>
      <dgm:else name="Name2">
        <dgm:alg type="lin">
          <dgm:param type="linDir" val="fromR"/>
          <dgm:param type="fallback" val="2D"/>
        </dgm:alg>
      </dgm:else>
    </dgm:choose>
    <dgm:shape xmlns:r="http://schemas.openxmlformats.org/officeDocument/2006/relationships" r:blip="">
      <dgm:adjLst/>
    </dgm:shape>
    <dgm:presOf/>
    <dgm:constrLst>
      <dgm:constr type="w" for="ch" ptType="node" refType="w"/>
      <dgm:constr type="w" for="ch" ptType="sibTrans" refType="w" refFor="ch" refPtType="node" fact="0.58"/>
      <dgm:constr type="primFontSz" for="ch" ptType="node" op="equ" val="65"/>
      <dgm:constr type="primFontSz" for="ch" ptType="sibTrans" op="equ" val="55"/>
      <dgm:constr type="primFontSz" for="ch" ptType="sibTrans" refType="primFontSz" refFor="ch" refPtType="node" op="lte" fact="0.8"/>
      <dgm:constr type="w" for="ch" forName="spacerL" refType="w" refFor="ch" refPtType="sibTrans" fact="0.14"/>
      <dgm:constr type="w" for="ch" forName="spacerR" refType="w" refFor="ch" refPtType="sibTrans" fact="0.14"/>
    </dgm:constrLst>
    <dgm:ruleLst/>
    <dgm:forEach name="nodesForEach" axis="ch" ptType="node">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sibTransForEach" axis="followSib" ptType="sibTrans" cnt="1">
        <dgm:layoutNode name="spacerL">
          <dgm:alg type="sp"/>
          <dgm:shape xmlns:r="http://schemas.openxmlformats.org/officeDocument/2006/relationships" r:blip="">
            <dgm:adjLst/>
          </dgm:shape>
          <dgm:presOf/>
          <dgm:constrLst/>
          <dgm:ruleLst/>
        </dgm:layoutNode>
        <dgm:layoutNode name="sibTrans">
          <dgm:alg type="tx"/>
          <dgm:choose name="Name3">
            <dgm:if name="Name4" axis="followSib" ptType="sibTrans" func="cnt" op="equ" val="0">
              <dgm:shape xmlns:r="http://schemas.openxmlformats.org/officeDocument/2006/relationships" type="mathEqual" r:blip="">
                <dgm:adjLst/>
              </dgm:shape>
            </dgm:if>
            <dgm:else name="Name5">
              <dgm:shape xmlns:r="http://schemas.openxmlformats.org/officeDocument/2006/relationships" type="mathPlus" r:blip="">
                <dgm:adjLst/>
              </dgm:shape>
            </dgm:else>
          </dgm:choose>
          <dgm:presOf axis="self"/>
          <dgm:constrLst>
            <dgm:constr type="h" refType="w"/>
            <dgm:constr type="lMarg"/>
            <dgm:constr type="rMarg"/>
            <dgm:constr type="tMarg"/>
            <dgm:constr type="bMarg"/>
          </dgm:constrLst>
          <dgm:ruleLst>
            <dgm:rule type="primFontSz" val="5" fact="NaN" max="NaN"/>
          </dgm:ruleLst>
        </dgm:layoutNode>
        <dgm:layoutNode name="spacerR">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77C020-E0BC-7345-A92B-691F6F35D7A3}" type="datetimeFigureOut">
              <a:rPr lang="en-US" smtClean="0"/>
              <a:t>4/24/17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EA835E-66EC-B64D-82EA-57008250000C}" type="slidenum">
              <a:rPr lang="en-US" smtClean="0"/>
              <a:t>‹#›</a:t>
            </a:fld>
            <a:endParaRPr lang="en-US"/>
          </a:p>
        </p:txBody>
      </p:sp>
    </p:spTree>
    <p:extLst>
      <p:ext uri="{BB962C8B-B14F-4D97-AF65-F5344CB8AC3E}">
        <p14:creationId xmlns:p14="http://schemas.microsoft.com/office/powerpoint/2010/main" val="363211947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0A5D5CD-0A9C-FA4B-A9CF-6435DB449780}" type="slidenum">
              <a:rPr lang="en-US" smtClean="0"/>
              <a:t>6</a:t>
            </a:fld>
            <a:endParaRPr lang="en-US"/>
          </a:p>
        </p:txBody>
      </p:sp>
    </p:spTree>
    <p:extLst>
      <p:ext uri="{BB962C8B-B14F-4D97-AF65-F5344CB8AC3E}">
        <p14:creationId xmlns:p14="http://schemas.microsoft.com/office/powerpoint/2010/main" val="36880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FEBD3C-8100-9A44-A304-97ADD08127CB}" type="slidenum">
              <a:rPr lang="en-US" smtClean="0"/>
              <a:t>16</a:t>
            </a:fld>
            <a:endParaRPr lang="en-US"/>
          </a:p>
        </p:txBody>
      </p:sp>
    </p:spTree>
    <p:extLst>
      <p:ext uri="{BB962C8B-B14F-4D97-AF65-F5344CB8AC3E}">
        <p14:creationId xmlns:p14="http://schemas.microsoft.com/office/powerpoint/2010/main" val="40723752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0" y="2157319"/>
            <a:ext cx="8915400" cy="877824"/>
          </a:xfrm>
        </p:spPr>
        <p:txBody>
          <a:bodyPr/>
          <a:lstStyle/>
          <a:p>
            <a:r>
              <a:rPr lang="en-US" smtClean="0"/>
              <a:t>Click to edit Master title style</a:t>
            </a:r>
            <a:endParaRPr/>
          </a:p>
        </p:txBody>
      </p:sp>
      <p:sp>
        <p:nvSpPr>
          <p:cNvPr id="3" name="Subtitle 2"/>
          <p:cNvSpPr>
            <a:spLocks noGrp="1"/>
          </p:cNvSpPr>
          <p:nvPr>
            <p:ph type="subTitle" idx="1"/>
          </p:nvPr>
        </p:nvSpPr>
        <p:spPr>
          <a:xfrm>
            <a:off x="914400" y="3034553"/>
            <a:ext cx="8001000" cy="3823447"/>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5487987" y="2048256"/>
            <a:ext cx="3427413" cy="4206240"/>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914400" y="2039112"/>
            <a:ext cx="457200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Clr>
                <a:schemeClr val="accent1"/>
              </a:buClr>
              <a:buFont typeface="Wingdings 2" pitchFamily="18" charset="2"/>
              <a:buNone/>
            </a:pPr>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4/24/17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3986784"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4928616" y="1129553"/>
            <a:ext cx="3986784" cy="2980944"/>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2" name="Title 1"/>
          <p:cNvSpPr>
            <a:spLocks noGrp="1"/>
          </p:cNvSpPr>
          <p:nvPr>
            <p:ph type="ctrTitle"/>
          </p:nvPr>
        </p:nvSpPr>
        <p:spPr>
          <a:xfrm>
            <a:off x="0" y="4114800"/>
            <a:ext cx="8915400" cy="877824"/>
          </a:xfrm>
        </p:spPr>
        <p:txBody>
          <a:bodyPr tIns="137160" bIns="137160" anchor="b" anchorCtr="0">
            <a:normAutofit/>
          </a:bodyPr>
          <a:lstStyle>
            <a:lvl1pPr>
              <a:defRPr sz="2400"/>
            </a:lvl1pPr>
          </a:lstStyle>
          <a:p>
            <a:r>
              <a:rPr lang="en-US" smtClean="0"/>
              <a:t>Click to edit Master title style</a:t>
            </a:r>
            <a:endParaRPr/>
          </a:p>
        </p:txBody>
      </p:sp>
      <p:sp>
        <p:nvSpPr>
          <p:cNvPr id="3" name="Subtitle 2"/>
          <p:cNvSpPr>
            <a:spLocks noGrp="1"/>
          </p:cNvSpPr>
          <p:nvPr>
            <p:ph type="subTitle" idx="1"/>
          </p:nvPr>
        </p:nvSpPr>
        <p:spPr>
          <a:xfrm>
            <a:off x="914400" y="5002305"/>
            <a:ext cx="8001000" cy="1855695"/>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137160" rIns="274320" bIns="137160" rtlCol="0" anchor="t" anchorCtr="0">
            <a:normAutofit/>
          </a:bodyPr>
          <a:lstStyle>
            <a:lvl1pPr marL="0" indent="0" algn="l" defTabSz="914400" rtl="0" eaLnBrk="1" latinLnBrk="0" hangingPunct="1">
              <a:spcBef>
                <a:spcPts val="300"/>
              </a:spcBef>
              <a:buNone/>
              <a:defRPr sz="16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6580094" y="188259"/>
            <a:ext cx="2133600" cy="365125"/>
          </a:xfrm>
        </p:spPr>
        <p:txBody>
          <a:bodyPr/>
          <a:lstStyle/>
          <a:p>
            <a:fld id="{70FAA508-F0CD-46EA-95FB-26B559A0B5D9}"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6601968" cy="2980944"/>
          </a:xfrm>
        </p:spPr>
        <p:txBody>
          <a:bodyPr>
            <a:normAutofit/>
          </a:bodyPr>
          <a:lstStyle>
            <a:lvl1pPr marL="0" indent="0">
              <a:buNone/>
              <a:defRPr sz="1800"/>
            </a:lvl1pPr>
          </a:lstStyle>
          <a:p>
            <a:r>
              <a:rPr lang="en-US" smtClean="0"/>
              <a:t>Drag picture to placeholder or click icon to add</a:t>
            </a:r>
            <a:endParaRPr/>
          </a:p>
        </p:txBody>
      </p:sp>
      <p:sp>
        <p:nvSpPr>
          <p:cNvPr id="7" name="Picture Placeholder 8"/>
          <p:cNvSpPr>
            <a:spLocks noGrp="1"/>
          </p:cNvSpPr>
          <p:nvPr>
            <p:ph type="pic" sz="quarter" idx="14"/>
          </p:nvPr>
        </p:nvSpPr>
        <p:spPr>
          <a:xfrm>
            <a:off x="7543800" y="1129553"/>
            <a:ext cx="1371600" cy="1481328"/>
          </a:xfrm>
        </p:spPr>
        <p:txBody>
          <a:bodyPr>
            <a:normAutofit/>
          </a:bodyPr>
          <a:lstStyle>
            <a:lvl1pPr marL="0" indent="0">
              <a:buNone/>
              <a:defRPr sz="1800"/>
            </a:lvl1pPr>
          </a:lstStyle>
          <a:p>
            <a:r>
              <a:rPr lang="en-US" smtClean="0"/>
              <a:t>Drag picture to placeholder or click icon to add</a:t>
            </a:r>
            <a:endParaRPr/>
          </a:p>
        </p:txBody>
      </p:sp>
      <p:sp>
        <p:nvSpPr>
          <p:cNvPr id="8" name="Picture Placeholder 8"/>
          <p:cNvSpPr>
            <a:spLocks noGrp="1"/>
          </p:cNvSpPr>
          <p:nvPr>
            <p:ph type="pic" sz="quarter" idx="15"/>
          </p:nvPr>
        </p:nvSpPr>
        <p:spPr>
          <a:xfrm>
            <a:off x="7543800" y="2629169"/>
            <a:ext cx="1371600" cy="1481328"/>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87553" y="1129554"/>
            <a:ext cx="914400" cy="5533278"/>
          </a:xfrm>
        </p:spPr>
        <p:txBody>
          <a:bodyPr vert="eaVert" lIns="274320" tIns="685800" bIns="685800"/>
          <a:lstStyle/>
          <a:p>
            <a:r>
              <a:rPr lang="en-US" smtClean="0"/>
              <a:t>Click to edit Master title style</a:t>
            </a:r>
            <a:endParaRPr/>
          </a:p>
        </p:txBody>
      </p:sp>
      <p:sp>
        <p:nvSpPr>
          <p:cNvPr id="3" name="Vertical Text Placeholder 2"/>
          <p:cNvSpPr>
            <a:spLocks noGrp="1"/>
          </p:cNvSpPr>
          <p:nvPr>
            <p:ph type="body" orient="vert" idx="1"/>
          </p:nvPr>
        </p:nvSpPr>
        <p:spPr>
          <a:xfrm>
            <a:off x="1117600" y="1734671"/>
            <a:ext cx="6426200" cy="4542304"/>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0" y="5025435"/>
            <a:ext cx="8915400" cy="914400"/>
          </a:xfrm>
        </p:spPr>
        <p:txBody>
          <a:bodyPr/>
          <a:lstStyle/>
          <a:p>
            <a:r>
              <a:rPr lang="en-US" smtClean="0"/>
              <a:t>Click to edit Master title style</a:t>
            </a:r>
            <a:endParaRPr/>
          </a:p>
        </p:txBody>
      </p:sp>
      <p:sp>
        <p:nvSpPr>
          <p:cNvPr id="3" name="Subtitle 2"/>
          <p:cNvSpPr>
            <a:spLocks noGrp="1"/>
          </p:cNvSpPr>
          <p:nvPr>
            <p:ph type="subTitle" idx="1"/>
          </p:nvPr>
        </p:nvSpPr>
        <p:spPr>
          <a:xfrm>
            <a:off x="914400" y="5943600"/>
            <a:ext cx="8001000" cy="91440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292608" tIns="91440" rIns="274320" bIns="91440" rtlCol="0" anchor="t" anchorCtr="0"/>
          <a:lstStyle>
            <a:lvl1pPr marL="0" indent="0" algn="l" defTabSz="914400" rtl="0" eaLnBrk="1" latinLnBrk="0" hangingPunct="1">
              <a:spcBef>
                <a:spcPts val="300"/>
              </a:spcBef>
              <a:buNone/>
              <a:defRPr sz="1800" kern="1200">
                <a:solidFill>
                  <a:schemeClr val="tx1">
                    <a:lumMod val="65000"/>
                    <a:lumOff val="3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70FAA508-F0CD-46EA-95FB-26B559A0B5D9}"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9" name="Picture Placeholder 8"/>
          <p:cNvSpPr>
            <a:spLocks noGrp="1"/>
          </p:cNvSpPr>
          <p:nvPr>
            <p:ph type="pic" sz="quarter" idx="13"/>
          </p:nvPr>
        </p:nvSpPr>
        <p:spPr>
          <a:xfrm>
            <a:off x="927100" y="1129553"/>
            <a:ext cx="7988300" cy="3886200"/>
          </a:xfrm>
        </p:spPr>
        <p:txBody>
          <a:bodyPr>
            <a:normAutofit/>
          </a:bodyPr>
          <a:lstStyle>
            <a:lvl1pPr marL="0" indent="0">
              <a:buNone/>
              <a:defRPr sz="1800"/>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0" y="3200399"/>
            <a:ext cx="8915400" cy="2286000"/>
          </a:xfrm>
          <a:solidFill>
            <a:schemeClr val="tx2"/>
          </a:solidFill>
        </p:spPr>
        <p:txBody>
          <a:bodyPr vert="horz" lIns="1188720" tIns="45720" rIns="274320" bIns="45720" rtlCol="0" anchor="b" anchorCtr="0">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914400" y="5484607"/>
            <a:ext cx="8001000" cy="777240"/>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91440" rIns="274320" bIns="91440" rtlCol="0" anchor="ctr" anchorCtr="0">
            <a:normAutofit/>
          </a:bodyPr>
          <a:lstStyle>
            <a:lvl1pPr marL="0" indent="0" algn="l" defTabSz="914400" rtl="0" eaLnBrk="1" latinLnBrk="0" hangingPunct="1">
              <a:spcBef>
                <a:spcPts val="3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0FAA508-F0CD-46EA-95FB-26B559A0B5D9}" type="datetimeFigureOut">
              <a:rPr lang="en-US" smtClean="0"/>
              <a:t>4/24/17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1117600"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5147534" y="2595563"/>
            <a:ext cx="3566160" cy="3681412"/>
          </a:xfrm>
        </p:spPr>
        <p:txBody>
          <a:bodyPr>
            <a:normAutofit/>
          </a:bodyPr>
          <a:lstStyle>
            <a:lvl1pPr>
              <a:defRPr sz="1800"/>
            </a:lvl1pPr>
            <a:lvl2pPr>
              <a:defRPr sz="1800"/>
            </a:lvl2pPr>
            <a:lvl3pPr>
              <a:defRPr sz="1800"/>
            </a:lvl3pPr>
            <a:lvl4pPr>
              <a:defRPr sz="1800"/>
            </a:lvl4pPr>
            <a:lvl5pPr>
              <a:defRPr sz="1800"/>
            </a:lvl5pPr>
            <a:lvl6pPr marL="2055813" indent="-344488">
              <a:defRPr sz="1800"/>
            </a:lvl6pPr>
            <a:lvl7pPr marL="2055813" indent="-344488">
              <a:defRPr sz="1800"/>
            </a:lvl7pPr>
            <a:lvl8pPr marL="2055813" indent="-344488">
              <a:defRPr sz="1800"/>
            </a:lvl8pPr>
            <a:lvl9pPr marL="2055813" indent="-344488">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4/24/17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120588"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588"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5147534" y="2017713"/>
            <a:ext cx="3566160" cy="877887"/>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47534" y="3065929"/>
            <a:ext cx="3566160" cy="3211046"/>
          </a:xfrm>
        </p:spPr>
        <p:txBody>
          <a:bodyPr>
            <a:normAutofit/>
          </a:bodyPr>
          <a:lstStyle>
            <a:lvl1pPr>
              <a:defRPr sz="1800"/>
            </a:lvl1pPr>
            <a:lvl2pPr>
              <a:defRPr sz="1800"/>
            </a:lvl2pPr>
            <a:lvl3pPr>
              <a:defRPr sz="1800"/>
            </a:lvl3pPr>
            <a:lvl4pPr>
              <a:defRPr sz="1800"/>
            </a:lvl4pPr>
            <a:lvl5pPr>
              <a:defRPr sz="1800"/>
            </a:lvl5pPr>
            <a:lvl6pPr marL="2055813" indent="-344488">
              <a:defRPr sz="1600"/>
            </a:lvl6pPr>
            <a:lvl7pPr marL="2055813" indent="-344488">
              <a:defRPr sz="1600"/>
            </a:lvl7pPr>
            <a:lvl8pPr marL="2055813" indent="-344488">
              <a:defRPr sz="1600"/>
            </a:lvl8pPr>
            <a:lvl9pPr marL="2055813" indent="-344488">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a:xfrm>
            <a:off x="6580094" y="188259"/>
            <a:ext cx="2133600" cy="365125"/>
          </a:xfrm>
        </p:spPr>
        <p:txBody>
          <a:bodyPr/>
          <a:lstStyle/>
          <a:p>
            <a:fld id="{70FAA508-F0CD-46EA-95FB-26B559A0B5D9}" type="datetimeFigureOut">
              <a:rPr lang="en-US" smtClean="0"/>
              <a:t>4/24/17</a:t>
            </a:fld>
            <a:endParaRPr lang="en-US"/>
          </a:p>
        </p:txBody>
      </p:sp>
      <p:sp>
        <p:nvSpPr>
          <p:cNvPr id="8" name="Footer Placeholder 7"/>
          <p:cNvSpPr>
            <a:spLocks noGrp="1"/>
          </p:cNvSpPr>
          <p:nvPr>
            <p:ph type="ftr" sz="quarter" idx="11"/>
          </p:nvPr>
        </p:nvSpPr>
        <p:spPr>
          <a:xfrm>
            <a:off x="1120588" y="188259"/>
            <a:ext cx="2895600" cy="365125"/>
          </a:xfrm>
        </p:spPr>
        <p:txBody>
          <a:bodyPr/>
          <a:lstStyle/>
          <a:p>
            <a:endParaRPr lang="en-US"/>
          </a:p>
        </p:txBody>
      </p:sp>
      <p:sp>
        <p:nvSpPr>
          <p:cNvPr id="9" name="Slide Number Placeholder 8"/>
          <p:cNvSpPr>
            <a:spLocks noGrp="1"/>
          </p:cNvSpPr>
          <p:nvPr>
            <p:ph type="sldNum" sz="quarter" idx="12"/>
          </p:nvPr>
        </p:nvSpPr>
        <p:spPr/>
        <p:txBody>
          <a:bodyPr/>
          <a:lstStyle/>
          <a:p>
            <a:fld id="{4A822907-8A9D-4F6B-98F6-913902AD56B5}" type="slidenum">
              <a:rPr lang="en-US" smtClean="0"/>
              <a:t>‹#›</a:t>
            </a:fld>
            <a:endParaRPr lang="en-US"/>
          </a:p>
        </p:txBody>
      </p:sp>
      <p:cxnSp>
        <p:nvCxnSpPr>
          <p:cNvPr id="11" name="Straight Connector 10"/>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212028"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238974" y="2904565"/>
            <a:ext cx="3383280" cy="1588"/>
          </a:xfrm>
          <a:prstGeom prst="line">
            <a:avLst/>
          </a:prstGeom>
          <a:ln w="38100">
            <a:solidFill>
              <a:schemeClr val="bg2">
                <a:lumMod val="60000"/>
                <a:lumOff val="4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70FAA508-F0CD-46EA-95FB-26B559A0B5D9}" type="datetimeFigureOut">
              <a:rPr lang="en-US" smtClean="0"/>
              <a:t>4/24/17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FAA508-F0CD-46EA-95FB-26B559A0B5D9}" type="datetimeFigureOut">
              <a:rPr lang="en-US" smtClean="0"/>
              <a:t>4/24/17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0" y="1124712"/>
            <a:ext cx="8915400" cy="914400"/>
          </a:xfrm>
          <a:solidFill>
            <a:schemeClr val="tx2"/>
          </a:solidFill>
        </p:spPr>
        <p:txBody>
          <a:bodyPr vert="horz" lIns="1188720" tIns="45720" rIns="274320" bIns="45720" rtlCol="0" anchor="ctr">
            <a:normAutofit/>
          </a:bodyPr>
          <a:lstStyle>
            <a:lvl1pPr marL="0" indent="0" algn="l" defTabSz="914400" rtl="0" eaLnBrk="1" latinLnBrk="0" hangingPunct="1">
              <a:spcBef>
                <a:spcPct val="0"/>
              </a:spcBef>
              <a:buNone/>
              <a:defRPr sz="3600" kern="1200">
                <a:solidFill>
                  <a:schemeClr val="bg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5147534" y="2590800"/>
            <a:ext cx="3566160" cy="3686175"/>
          </a:xfrm>
        </p:spPr>
        <p:txBody>
          <a:bodyPr/>
          <a:lstStyle>
            <a:lvl1pPr>
              <a:defRPr sz="1800"/>
            </a:lvl1pPr>
            <a:lvl2pPr>
              <a:defRPr sz="1800"/>
            </a:lvl2pPr>
            <a:lvl3pPr>
              <a:defRPr sz="1800"/>
            </a:lvl3pPr>
            <a:lvl4pPr>
              <a:defRPr sz="1800"/>
            </a:lvl4pPr>
            <a:lvl5pPr>
              <a:defRPr sz="1800"/>
            </a:lvl5pPr>
            <a:lvl6pPr marL="2055813" indent="-344488">
              <a:defRPr sz="2000"/>
            </a:lvl6pPr>
            <a:lvl7pPr marL="2055813" indent="-344488">
              <a:defRPr sz="2000"/>
            </a:lvl7pPr>
            <a:lvl8pPr marL="2055813" indent="-344488">
              <a:defRPr sz="2000"/>
            </a:lvl8pPr>
            <a:lvl9pPr marL="2055813" indent="-344488">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900952" y="2039111"/>
            <a:ext cx="3566160" cy="4224528"/>
          </a:xfr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292608" tIns="274320" rIns="274320" bIns="274320" rtlCol="0" anchor="t" anchorCtr="0">
            <a:normAutofit/>
          </a:bodyPr>
          <a:lstStyle>
            <a:lvl1pPr marL="0" indent="0" algn="l" defTabSz="914400" rtl="0" eaLnBrk="1" latinLnBrk="0" hangingPunct="1">
              <a:spcBef>
                <a:spcPts val="2000"/>
              </a:spcBef>
              <a:buClr>
                <a:schemeClr val="accent1"/>
              </a:buClr>
              <a:buFont typeface="Wingdings 2" pitchFamily="18" charset="2"/>
              <a:buNone/>
              <a:defRPr sz="1800" kern="1200">
                <a:solidFill>
                  <a:schemeClr val="tx1">
                    <a:lumMod val="65000"/>
                    <a:lumOff val="35000"/>
                  </a:scheme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6580094" y="188259"/>
            <a:ext cx="2133600" cy="365125"/>
          </a:xfrm>
        </p:spPr>
        <p:txBody>
          <a:bodyPr/>
          <a:lstStyle/>
          <a:p>
            <a:fld id="{70FAA508-F0CD-46EA-95FB-26B559A0B5D9}" type="datetimeFigureOut">
              <a:rPr lang="en-US" smtClean="0"/>
              <a:t>4/24/17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822907-8A9D-4F6B-98F6-913902AD56B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0" y="1123856"/>
            <a:ext cx="8913813" cy="914400"/>
          </a:xfrm>
          <a:prstGeom prst="rect">
            <a:avLst/>
          </a:prstGeom>
          <a:solidFill>
            <a:schemeClr val="tx2"/>
          </a:solidFill>
        </p:spPr>
        <p:txBody>
          <a:bodyPr vert="horz" lIns="1188720" tIns="45720" rIns="27432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1114424" y="2595562"/>
            <a:ext cx="7610476" cy="367076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580094" y="188259"/>
            <a:ext cx="2133600" cy="365125"/>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70FAA508-F0CD-46EA-95FB-26B559A0B5D9}" type="datetimeFigureOut">
              <a:rPr lang="en-US" smtClean="0"/>
              <a:t>4/24/17</a:t>
            </a:fld>
            <a:endParaRPr lang="en-US"/>
          </a:p>
        </p:txBody>
      </p:sp>
      <p:sp>
        <p:nvSpPr>
          <p:cNvPr id="5" name="Footer Placeholder 4"/>
          <p:cNvSpPr>
            <a:spLocks noGrp="1"/>
          </p:cNvSpPr>
          <p:nvPr>
            <p:ph type="ftr" sz="quarter" idx="3"/>
          </p:nvPr>
        </p:nvSpPr>
        <p:spPr>
          <a:xfrm>
            <a:off x="1120588" y="188259"/>
            <a:ext cx="2895600" cy="365125"/>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789894" y="6569075"/>
            <a:ext cx="457200" cy="365125"/>
          </a:xfrm>
          <a:prstGeom prst="rect">
            <a:avLst/>
          </a:prstGeom>
        </p:spPr>
        <p:txBody>
          <a:bodyPr vert="horz" lIns="91440" tIns="45720" rIns="91440" bIns="45720" rtlCol="0" anchor="ctr"/>
          <a:lstStyle>
            <a:lvl1pPr algn="ctr">
              <a:defRPr sz="800">
                <a:solidFill>
                  <a:schemeClr val="tx1">
                    <a:lumMod val="65000"/>
                    <a:lumOff val="35000"/>
                  </a:schemeClr>
                </a:solidFill>
              </a:defRPr>
            </a:lvl1pPr>
          </a:lstStyle>
          <a:p>
            <a:fld id="{4A822907-8A9D-4F6B-98F6-913902AD56B5}" type="slidenum">
              <a:rPr lang="en-US" smtClean="0"/>
              <a:t>‹#›</a:t>
            </a:fld>
            <a:endParaRPr lang="en-US"/>
          </a:p>
        </p:txBody>
      </p:sp>
      <p:sp>
        <p:nvSpPr>
          <p:cNvPr id="7" name="Rectangle 6"/>
          <p:cNvSpPr/>
          <p:nvPr/>
        </p:nvSpPr>
        <p:spPr>
          <a:xfrm>
            <a:off x="914400" y="0"/>
            <a:ext cx="7999413" cy="18288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914400" y="6675120"/>
            <a:ext cx="7999413" cy="18288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Lst>
  <p:txStyles>
    <p:titleStyle>
      <a:lvl1pPr marL="0" indent="0" algn="l" defTabSz="914400" rtl="0" eaLnBrk="1" latinLnBrk="0" hangingPunct="1">
        <a:spcBef>
          <a:spcPct val="0"/>
        </a:spcBef>
        <a:buNone/>
        <a:defRPr sz="3600" kern="1200">
          <a:solidFill>
            <a:schemeClr val="bg1"/>
          </a:solidFill>
          <a:latin typeface="+mj-lt"/>
          <a:ea typeface="+mj-ea"/>
          <a:cs typeface="+mj-cs"/>
        </a:defRPr>
      </a:lvl1pPr>
    </p:titleStyle>
    <p:bodyStyle>
      <a:lvl1pPr marL="342900" indent="-342900" algn="l" defTabSz="914400" rtl="0" eaLnBrk="1" latinLnBrk="0" hangingPunct="1">
        <a:spcBef>
          <a:spcPts val="20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2pPr>
      <a:lvl3pPr marL="10350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3pPr>
      <a:lvl4pPr marL="1371600" indent="-336550" algn="l" defTabSz="914400" rtl="0" eaLnBrk="1" latinLnBrk="0" hangingPunct="1">
        <a:spcBef>
          <a:spcPts val="600"/>
        </a:spcBef>
        <a:buClr>
          <a:schemeClr val="accent1">
            <a:lumMod val="50000"/>
          </a:schemeClr>
        </a:buClr>
        <a:buFont typeface="Wingdings 2" pitchFamily="18" charset="2"/>
        <a:buChar char=""/>
        <a:defRPr sz="1800" kern="1200">
          <a:solidFill>
            <a:schemeClr val="tx1">
              <a:lumMod val="65000"/>
              <a:lumOff val="35000"/>
            </a:schemeClr>
          </a:solidFill>
          <a:latin typeface="+mn-lt"/>
          <a:ea typeface="+mn-ea"/>
          <a:cs typeface="+mn-cs"/>
        </a:defRPr>
      </a:lvl4pPr>
      <a:lvl5pPr marL="1720850" indent="-349250" algn="l" defTabSz="914400" rtl="0" eaLnBrk="1" latinLnBrk="0" hangingPunct="1">
        <a:spcBef>
          <a:spcPts val="600"/>
        </a:spcBef>
        <a:buClr>
          <a:schemeClr val="accent1"/>
        </a:buClr>
        <a:buFont typeface="Wingdings 2" pitchFamily="18" charset="2"/>
        <a:buChar char=""/>
        <a:defRPr sz="1800" kern="1200">
          <a:solidFill>
            <a:schemeClr val="tx1">
              <a:lumMod val="65000"/>
              <a:lumOff val="35000"/>
            </a:schemeClr>
          </a:solidFill>
          <a:latin typeface="+mn-lt"/>
          <a:ea typeface="+mn-ea"/>
          <a:cs typeface="+mn-cs"/>
        </a:defRPr>
      </a:lvl5pPr>
      <a:lvl6pPr marL="2055813"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398713" indent="-344488" algn="l" defTabSz="914400" rtl="0" eaLnBrk="1" latinLnBrk="0" hangingPunct="1">
        <a:spcBef>
          <a:spcPct val="20000"/>
        </a:spcBef>
        <a:buClr>
          <a:schemeClr val="accent1"/>
        </a:buClr>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743200" indent="-344488" algn="l" defTabSz="914400" rtl="0" eaLnBrk="1" latinLnBrk="0" hangingPunct="1">
        <a:spcBef>
          <a:spcPct val="20000"/>
        </a:spcBef>
        <a:buClr>
          <a:schemeClr val="accent1">
            <a:lumMod val="50000"/>
          </a:schemeClr>
        </a:buClr>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3087688" indent="-344488" algn="l" defTabSz="914400" rtl="0" eaLnBrk="1" latinLnBrk="0" hangingPunct="1">
        <a:spcBef>
          <a:spcPct val="20000"/>
        </a:spcBef>
        <a:buClr>
          <a:schemeClr val="accent1"/>
        </a:buClr>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 Id="rId2"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81755"/>
            <a:ext cx="8913813" cy="914400"/>
          </a:xfrm>
        </p:spPr>
        <p:txBody>
          <a:bodyPr>
            <a:normAutofit fontScale="90000"/>
          </a:bodyPr>
          <a:lstStyle/>
          <a:p>
            <a:r>
              <a:rPr lang="en-US" dirty="0"/>
              <a:t>Trump to unveil tax cut he says could be biggest </a:t>
            </a:r>
            <a:r>
              <a:rPr lang="en-US" dirty="0" smtClean="0"/>
              <a:t>ever (</a:t>
            </a:r>
            <a:r>
              <a:rPr lang="en-US" i="1" dirty="0" err="1" smtClean="0"/>
              <a:t>FoxNews</a:t>
            </a:r>
            <a:r>
              <a:rPr lang="en-US" dirty="0" smtClean="0"/>
              <a:t>)</a:t>
            </a:r>
            <a:endParaRPr lang="en-US" dirty="0"/>
          </a:p>
        </p:txBody>
      </p:sp>
      <p:sp>
        <p:nvSpPr>
          <p:cNvPr id="3" name="Content Placeholder 2"/>
          <p:cNvSpPr>
            <a:spLocks noGrp="1"/>
          </p:cNvSpPr>
          <p:nvPr>
            <p:ph idx="1"/>
          </p:nvPr>
        </p:nvSpPr>
        <p:spPr>
          <a:xfrm>
            <a:off x="214062" y="1598120"/>
            <a:ext cx="8510838" cy="4539790"/>
          </a:xfrm>
        </p:spPr>
        <p:txBody>
          <a:bodyPr>
            <a:noAutofit/>
          </a:bodyPr>
          <a:lstStyle/>
          <a:p>
            <a:r>
              <a:rPr lang="en-US" sz="2200" dirty="0"/>
              <a:t>President Trump on Friday said businesses and individuals will receive a "massive tax cut" under a tax reform package he plans to unveil next week. </a:t>
            </a:r>
            <a:endParaRPr lang="en-US" sz="2200" dirty="0" smtClean="0"/>
          </a:p>
          <a:p>
            <a:r>
              <a:rPr lang="en-US" sz="2200" dirty="0" smtClean="0"/>
              <a:t>In </a:t>
            </a:r>
            <a:r>
              <a:rPr lang="en-US" sz="2200" dirty="0"/>
              <a:t>an interview with The Associated Press, Trump said the plan will result in tax cuts for both individuals and businesses. He would not provide details of the plan, saying only that the tax cuts will be "bigger I believe than any tax cut ever." </a:t>
            </a:r>
            <a:endParaRPr lang="en-US" sz="2200" dirty="0" smtClean="0"/>
          </a:p>
          <a:p>
            <a:r>
              <a:rPr lang="en-US" sz="2200" dirty="0" smtClean="0"/>
              <a:t>The </a:t>
            </a:r>
            <a:r>
              <a:rPr lang="en-US" sz="2200" dirty="0"/>
              <a:t>president said the package will be released on "Wednesday or shortly thereafter" — just before his 100 day mark in office. </a:t>
            </a:r>
            <a:r>
              <a:rPr lang="en-US" sz="2200" dirty="0" smtClean="0"/>
              <a:t>He will face opposition in Congress as the possibility of a government shutdown by the end of the month lingers.</a:t>
            </a:r>
            <a:endParaRPr lang="en-US" sz="2200" dirty="0"/>
          </a:p>
        </p:txBody>
      </p:sp>
    </p:spTree>
    <p:extLst>
      <p:ext uri="{BB962C8B-B14F-4D97-AF65-F5344CB8AC3E}">
        <p14:creationId xmlns:p14="http://schemas.microsoft.com/office/powerpoint/2010/main" val="2669005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Policy</a:t>
            </a:r>
            <a:endParaRPr lang="en-US" dirty="0"/>
          </a:p>
        </p:txBody>
      </p:sp>
      <p:sp>
        <p:nvSpPr>
          <p:cNvPr id="5" name="Content Placeholder 4"/>
          <p:cNvSpPr>
            <a:spLocks noGrp="1"/>
          </p:cNvSpPr>
          <p:nvPr>
            <p:ph idx="1"/>
          </p:nvPr>
        </p:nvSpPr>
        <p:spPr>
          <a:xfrm>
            <a:off x="1114424" y="2461882"/>
            <a:ext cx="7610476" cy="4262438"/>
          </a:xfrm>
        </p:spPr>
        <p:txBody>
          <a:bodyPr>
            <a:normAutofit/>
          </a:bodyPr>
          <a:lstStyle/>
          <a:p>
            <a:pPr marL="0" indent="0">
              <a:buNone/>
            </a:pPr>
            <a:r>
              <a:rPr lang="en-US" sz="2800" b="1" dirty="0" smtClean="0"/>
              <a:t>How does the government move aggregate demand (AD)?</a:t>
            </a:r>
          </a:p>
          <a:p>
            <a:pPr marL="0" indent="0">
              <a:buNone/>
            </a:pPr>
            <a:r>
              <a:rPr lang="en-US" sz="2400" dirty="0" smtClean="0"/>
              <a:t>Aggregate Demand = C+I+G+(X-M)</a:t>
            </a:r>
          </a:p>
          <a:p>
            <a:r>
              <a:rPr lang="en-US" sz="2400" dirty="0" smtClean="0"/>
              <a:t>G - Government can change its spending</a:t>
            </a:r>
          </a:p>
          <a:p>
            <a:r>
              <a:rPr lang="en-US" sz="2400" dirty="0" smtClean="0"/>
              <a:t>C – Government can change taxes on consumers</a:t>
            </a:r>
          </a:p>
          <a:p>
            <a:r>
              <a:rPr lang="en-US" sz="2400" dirty="0" smtClean="0"/>
              <a:t>I – Government can change taxes on business profits</a:t>
            </a:r>
            <a:endParaRPr lang="en-US" sz="2400" dirty="0"/>
          </a:p>
        </p:txBody>
      </p:sp>
    </p:spTree>
    <p:extLst>
      <p:ext uri="{BB962C8B-B14F-4D97-AF65-F5344CB8AC3E}">
        <p14:creationId xmlns:p14="http://schemas.microsoft.com/office/powerpoint/2010/main" val="10956009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Expansionary Fiscal Policy</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Government actions to move the AD curve to the right and fix a recessionary gap.</a:t>
            </a:r>
          </a:p>
          <a:p>
            <a:pPr marL="457200" indent="-457200">
              <a:buFont typeface="+mj-lt"/>
              <a:buAutoNum type="arabicPeriod"/>
            </a:pPr>
            <a:r>
              <a:rPr lang="en-US" sz="2400" dirty="0" smtClean="0"/>
              <a:t>Increasing government spending</a:t>
            </a:r>
          </a:p>
          <a:p>
            <a:pPr marL="457200" indent="-457200">
              <a:buFont typeface="+mj-lt"/>
              <a:buAutoNum type="arabicPeriod"/>
            </a:pPr>
            <a:r>
              <a:rPr lang="en-US" sz="2400" dirty="0" smtClean="0"/>
              <a:t>Decreasing taxes</a:t>
            </a:r>
          </a:p>
          <a:p>
            <a:pPr marL="457200" indent="-457200">
              <a:buFont typeface="+mj-lt"/>
              <a:buAutoNum type="arabicPeriod"/>
            </a:pPr>
            <a:r>
              <a:rPr lang="en-US" sz="2400" dirty="0" smtClean="0"/>
              <a:t>Both</a:t>
            </a:r>
            <a:endParaRPr lang="en-US" sz="2400" dirty="0"/>
          </a:p>
        </p:txBody>
      </p:sp>
    </p:spTree>
    <p:extLst>
      <p:ext uri="{BB962C8B-B14F-4D97-AF65-F5344CB8AC3E}">
        <p14:creationId xmlns:p14="http://schemas.microsoft.com/office/powerpoint/2010/main" val="185627068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Contractionary</a:t>
            </a:r>
            <a:r>
              <a:rPr lang="en-US" dirty="0" smtClean="0"/>
              <a:t> Fiscal Policy</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Government actions to move the AD curve to the left and fix an inflationary gap.</a:t>
            </a:r>
          </a:p>
          <a:p>
            <a:pPr marL="457200" indent="-457200">
              <a:buFont typeface="+mj-lt"/>
              <a:buAutoNum type="arabicPeriod"/>
            </a:pPr>
            <a:r>
              <a:rPr lang="en-US" sz="2400" dirty="0" smtClean="0"/>
              <a:t>Decreasing government spending</a:t>
            </a:r>
          </a:p>
          <a:p>
            <a:pPr marL="457200" indent="-457200">
              <a:buFont typeface="+mj-lt"/>
              <a:buAutoNum type="arabicPeriod"/>
            </a:pPr>
            <a:r>
              <a:rPr lang="en-US" sz="2400" dirty="0" smtClean="0"/>
              <a:t>Increasing taxes</a:t>
            </a:r>
          </a:p>
          <a:p>
            <a:pPr marL="457200" indent="-457200">
              <a:buFont typeface="+mj-lt"/>
              <a:buAutoNum type="arabicPeriod"/>
            </a:pPr>
            <a:r>
              <a:rPr lang="en-US" sz="2400" dirty="0" smtClean="0"/>
              <a:t>Both</a:t>
            </a:r>
            <a:endParaRPr lang="en-US" sz="2400" dirty="0"/>
          </a:p>
        </p:txBody>
      </p:sp>
    </p:spTree>
    <p:extLst>
      <p:ext uri="{BB962C8B-B14F-4D97-AF65-F5344CB8AC3E}">
        <p14:creationId xmlns:p14="http://schemas.microsoft.com/office/powerpoint/2010/main" val="27894056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Not all spending and taxes are the same</a:t>
            </a:r>
            <a:endParaRPr lang="en-US" dirty="0"/>
          </a:p>
        </p:txBody>
      </p:sp>
      <p:sp>
        <p:nvSpPr>
          <p:cNvPr id="5" name="Text Placeholder 4"/>
          <p:cNvSpPr>
            <a:spLocks noGrp="1"/>
          </p:cNvSpPr>
          <p:nvPr>
            <p:ph type="body" idx="1"/>
          </p:nvPr>
        </p:nvSpPr>
        <p:spPr/>
        <p:txBody>
          <a:bodyPr/>
          <a:lstStyle/>
          <a:p>
            <a:r>
              <a:rPr lang="en-US" dirty="0" smtClean="0"/>
              <a:t>Expansionary Policy</a:t>
            </a:r>
            <a:endParaRPr lang="en-US" dirty="0"/>
          </a:p>
        </p:txBody>
      </p:sp>
      <p:sp>
        <p:nvSpPr>
          <p:cNvPr id="6" name="Content Placeholder 5"/>
          <p:cNvSpPr>
            <a:spLocks noGrp="1"/>
          </p:cNvSpPr>
          <p:nvPr>
            <p:ph sz="half" idx="2"/>
          </p:nvPr>
        </p:nvSpPr>
        <p:spPr/>
        <p:txBody>
          <a:bodyPr>
            <a:normAutofit/>
          </a:bodyPr>
          <a:lstStyle/>
          <a:p>
            <a:pPr marL="457200" indent="-457200">
              <a:buFont typeface="+mj-lt"/>
              <a:buAutoNum type="arabicPeriod"/>
            </a:pPr>
            <a:r>
              <a:rPr lang="en-US" sz="2400" dirty="0"/>
              <a:t>Increasing government spending</a:t>
            </a:r>
          </a:p>
          <a:p>
            <a:pPr marL="457200" indent="-457200">
              <a:buFont typeface="+mj-lt"/>
              <a:buAutoNum type="arabicPeriod"/>
            </a:pPr>
            <a:r>
              <a:rPr lang="en-US" sz="2400" dirty="0"/>
              <a:t>Decreasing taxes</a:t>
            </a:r>
          </a:p>
          <a:p>
            <a:pPr marL="457200" indent="-457200">
              <a:buFont typeface="+mj-lt"/>
              <a:buAutoNum type="arabicPeriod"/>
            </a:pPr>
            <a:r>
              <a:rPr lang="en-US" sz="2400" dirty="0"/>
              <a:t>Both</a:t>
            </a:r>
          </a:p>
          <a:p>
            <a:pPr marL="0" indent="0">
              <a:buNone/>
            </a:pPr>
            <a:endParaRPr lang="en-US" sz="2400" dirty="0"/>
          </a:p>
        </p:txBody>
      </p:sp>
      <p:sp>
        <p:nvSpPr>
          <p:cNvPr id="7" name="Text Placeholder 6"/>
          <p:cNvSpPr>
            <a:spLocks noGrp="1"/>
          </p:cNvSpPr>
          <p:nvPr>
            <p:ph type="body" sz="quarter" idx="3"/>
          </p:nvPr>
        </p:nvSpPr>
        <p:spPr/>
        <p:txBody>
          <a:bodyPr/>
          <a:lstStyle/>
          <a:p>
            <a:r>
              <a:rPr lang="en-US" dirty="0" err="1" smtClean="0"/>
              <a:t>Contractionary</a:t>
            </a:r>
            <a:r>
              <a:rPr lang="en-US" dirty="0" smtClean="0"/>
              <a:t> Policy</a:t>
            </a:r>
            <a:endParaRPr lang="en-US" dirty="0"/>
          </a:p>
        </p:txBody>
      </p:sp>
      <p:sp>
        <p:nvSpPr>
          <p:cNvPr id="8" name="Content Placeholder 7"/>
          <p:cNvSpPr>
            <a:spLocks noGrp="1"/>
          </p:cNvSpPr>
          <p:nvPr>
            <p:ph sz="quarter" idx="4"/>
          </p:nvPr>
        </p:nvSpPr>
        <p:spPr/>
        <p:txBody>
          <a:bodyPr/>
          <a:lstStyle/>
          <a:p>
            <a:pPr marL="457200" indent="-457200">
              <a:buFont typeface="+mj-lt"/>
              <a:buAutoNum type="arabicPeriod"/>
            </a:pPr>
            <a:r>
              <a:rPr lang="en-US" sz="2400" dirty="0"/>
              <a:t>Decreasing government spending</a:t>
            </a:r>
          </a:p>
          <a:p>
            <a:pPr marL="457200" indent="-457200">
              <a:buFont typeface="+mj-lt"/>
              <a:buAutoNum type="arabicPeriod"/>
            </a:pPr>
            <a:r>
              <a:rPr lang="en-US" sz="2400" dirty="0"/>
              <a:t>Increasing taxes</a:t>
            </a:r>
          </a:p>
          <a:p>
            <a:pPr marL="457200" indent="-457200">
              <a:buFont typeface="+mj-lt"/>
              <a:buAutoNum type="arabicPeriod"/>
            </a:pPr>
            <a:r>
              <a:rPr lang="en-US" sz="2400" dirty="0"/>
              <a:t>Both</a:t>
            </a:r>
          </a:p>
          <a:p>
            <a:pPr marL="0" indent="0">
              <a:buNone/>
            </a:pPr>
            <a:endParaRPr lang="en-US" dirty="0"/>
          </a:p>
        </p:txBody>
      </p:sp>
    </p:spTree>
    <p:extLst>
      <p:ext uri="{BB962C8B-B14F-4D97-AF65-F5344CB8AC3E}">
        <p14:creationId xmlns:p14="http://schemas.microsoft.com/office/powerpoint/2010/main" val="4059176079"/>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447140" y="6147860"/>
            <a:ext cx="3492062" cy="369332"/>
          </a:xfrm>
          <a:prstGeom prst="rect">
            <a:avLst/>
          </a:prstGeom>
          <a:noFill/>
        </p:spPr>
        <p:txBody>
          <a:bodyPr wrap="none" rtlCol="0">
            <a:spAutoFit/>
          </a:bodyPr>
          <a:lstStyle/>
          <a:p>
            <a:r>
              <a:rPr lang="en-US" dirty="0" smtClean="0"/>
              <a:t>Total Spending </a:t>
            </a:r>
            <a:r>
              <a:rPr lang="en-US" dirty="0"/>
              <a:t>= $3.803 trillion</a:t>
            </a:r>
          </a:p>
        </p:txBody>
      </p:sp>
      <p:sp>
        <p:nvSpPr>
          <p:cNvPr id="2" name="TextBox 1"/>
          <p:cNvSpPr txBox="1"/>
          <p:nvPr/>
        </p:nvSpPr>
        <p:spPr>
          <a:xfrm>
            <a:off x="5879507" y="6147860"/>
            <a:ext cx="2013404" cy="369332"/>
          </a:xfrm>
          <a:prstGeom prst="rect">
            <a:avLst/>
          </a:prstGeom>
          <a:noFill/>
        </p:spPr>
        <p:txBody>
          <a:bodyPr wrap="none" rtlCol="0">
            <a:spAutoFit/>
          </a:bodyPr>
          <a:lstStyle/>
          <a:p>
            <a:r>
              <a:rPr lang="en-US" dirty="0" smtClean="0"/>
              <a:t>G = </a:t>
            </a:r>
            <a:r>
              <a:rPr lang="en-US" dirty="0" smtClean="0"/>
              <a:t>33</a:t>
            </a:r>
            <a:r>
              <a:rPr lang="en-US" dirty="0" smtClean="0"/>
              <a:t>% </a:t>
            </a:r>
            <a:r>
              <a:rPr lang="en-US" dirty="0" smtClean="0"/>
              <a:t>of GDP</a:t>
            </a:r>
            <a:endParaRPr lang="en-US" dirty="0"/>
          </a:p>
        </p:txBody>
      </p:sp>
      <p:pic>
        <p:nvPicPr>
          <p:cNvPr id="3" name="Picture 2"/>
          <p:cNvPicPr>
            <a:picLocks noChangeAspect="1"/>
          </p:cNvPicPr>
          <p:nvPr/>
        </p:nvPicPr>
        <p:blipFill>
          <a:blip r:embed="rId2"/>
          <a:stretch>
            <a:fillRect/>
          </a:stretch>
        </p:blipFill>
        <p:spPr>
          <a:xfrm>
            <a:off x="1281709" y="0"/>
            <a:ext cx="6739129" cy="6147860"/>
          </a:xfrm>
          <a:prstGeom prst="rect">
            <a:avLst/>
          </a:prstGeom>
        </p:spPr>
      </p:pic>
    </p:spTree>
    <p:extLst>
      <p:ext uri="{BB962C8B-B14F-4D97-AF65-F5344CB8AC3E}">
        <p14:creationId xmlns:p14="http://schemas.microsoft.com/office/powerpoint/2010/main" val="67807981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To fix unemployment requires expansionary or </a:t>
            </a:r>
            <a:r>
              <a:rPr lang="en-US" sz="3200" dirty="0" err="1" smtClean="0"/>
              <a:t>contractionary</a:t>
            </a:r>
            <a:r>
              <a:rPr lang="en-US" sz="3200" dirty="0" smtClean="0"/>
              <a:t> fiscal policy?</a:t>
            </a:r>
          </a:p>
          <a:p>
            <a:pPr marL="0" indent="0">
              <a:buNone/>
            </a:pPr>
            <a:endParaRPr lang="en-US" sz="3200" dirty="0"/>
          </a:p>
          <a:p>
            <a:pPr marL="0" indent="0">
              <a:buNone/>
            </a:pPr>
            <a:r>
              <a:rPr lang="en-US" sz="3200" dirty="0" smtClean="0"/>
              <a:t>EXPANSIONARY POLICY – increase spending and decrease taxes</a:t>
            </a:r>
            <a:endParaRPr lang="en-US" sz="3200" dirty="0"/>
          </a:p>
        </p:txBody>
      </p:sp>
    </p:spTree>
    <p:extLst>
      <p:ext uri="{BB962C8B-B14F-4D97-AF65-F5344CB8AC3E}">
        <p14:creationId xmlns:p14="http://schemas.microsoft.com/office/powerpoint/2010/main" val="21183225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Government Budget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864333991"/>
              </p:ext>
            </p:extLst>
          </p:nvPr>
        </p:nvGraphicFramePr>
        <p:xfrm>
          <a:off x="338666" y="2921576"/>
          <a:ext cx="8483600" cy="376709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114424" y="2301024"/>
            <a:ext cx="3313728" cy="1077218"/>
          </a:xfrm>
          <a:prstGeom prst="rect">
            <a:avLst/>
          </a:prstGeom>
          <a:noFill/>
        </p:spPr>
        <p:txBody>
          <a:bodyPr wrap="none" rtlCol="0">
            <a:spAutoFit/>
          </a:bodyPr>
          <a:lstStyle/>
          <a:p>
            <a:r>
              <a:rPr lang="en-US" sz="3200" b="1" dirty="0" smtClean="0"/>
              <a:t>Budget Deficit </a:t>
            </a:r>
          </a:p>
          <a:p>
            <a:r>
              <a:rPr lang="en-US" sz="3200" b="1" dirty="0" smtClean="0"/>
              <a:t>Increasing debt</a:t>
            </a:r>
            <a:endParaRPr lang="en-US" sz="3200" b="1" dirty="0"/>
          </a:p>
        </p:txBody>
      </p:sp>
    </p:spTree>
    <p:extLst>
      <p:ext uri="{BB962C8B-B14F-4D97-AF65-F5344CB8AC3E}">
        <p14:creationId xmlns:p14="http://schemas.microsoft.com/office/powerpoint/2010/main" val="159196839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Inflation</a:t>
            </a:r>
            <a:endParaRPr lang="en-US" dirty="0"/>
          </a:p>
        </p:txBody>
      </p:sp>
      <p:sp>
        <p:nvSpPr>
          <p:cNvPr id="3" name="Content Placeholder 2"/>
          <p:cNvSpPr>
            <a:spLocks noGrp="1"/>
          </p:cNvSpPr>
          <p:nvPr>
            <p:ph idx="1"/>
          </p:nvPr>
        </p:nvSpPr>
        <p:spPr/>
        <p:txBody>
          <a:bodyPr>
            <a:normAutofit/>
          </a:bodyPr>
          <a:lstStyle/>
          <a:p>
            <a:pPr marL="0" indent="0">
              <a:buNone/>
            </a:pPr>
            <a:r>
              <a:rPr lang="en-US" sz="3200" dirty="0" smtClean="0"/>
              <a:t>To </a:t>
            </a:r>
            <a:r>
              <a:rPr lang="en-US" sz="3200" smtClean="0"/>
              <a:t>fix inflation requires </a:t>
            </a:r>
            <a:r>
              <a:rPr lang="en-US" sz="3200" dirty="0" smtClean="0"/>
              <a:t>expansionary or </a:t>
            </a:r>
            <a:r>
              <a:rPr lang="en-US" sz="3200" dirty="0" err="1" smtClean="0"/>
              <a:t>contractionary</a:t>
            </a:r>
            <a:r>
              <a:rPr lang="en-US" sz="3200" dirty="0" smtClean="0"/>
              <a:t> fiscal policy?</a:t>
            </a:r>
          </a:p>
          <a:p>
            <a:pPr marL="0" indent="0">
              <a:buNone/>
            </a:pPr>
            <a:endParaRPr lang="en-US" sz="3200" dirty="0"/>
          </a:p>
          <a:p>
            <a:pPr marL="0" indent="0">
              <a:buNone/>
            </a:pPr>
            <a:r>
              <a:rPr lang="en-US" sz="3200" dirty="0" smtClean="0"/>
              <a:t>CONTRACTIONARY POLICY - decrease </a:t>
            </a:r>
            <a:r>
              <a:rPr lang="en-US" sz="3200" dirty="0"/>
              <a:t>spending and </a:t>
            </a:r>
            <a:r>
              <a:rPr lang="en-US" sz="3200" dirty="0" smtClean="0"/>
              <a:t>increase </a:t>
            </a:r>
            <a:r>
              <a:rPr lang="en-US" sz="3200" dirty="0"/>
              <a:t>taxes</a:t>
            </a:r>
          </a:p>
          <a:p>
            <a:pPr marL="0" indent="0">
              <a:buNone/>
            </a:pPr>
            <a:endParaRPr lang="en-US" sz="3200" dirty="0"/>
          </a:p>
        </p:txBody>
      </p:sp>
    </p:spTree>
    <p:extLst>
      <p:ext uri="{BB962C8B-B14F-4D97-AF65-F5344CB8AC3E}">
        <p14:creationId xmlns:p14="http://schemas.microsoft.com/office/powerpoint/2010/main" val="36194377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we have both unemployment and inflation at the same time?</a:t>
            </a:r>
            <a:endParaRPr lang="en-US" dirty="0"/>
          </a:p>
        </p:txBody>
      </p:sp>
      <p:sp>
        <p:nvSpPr>
          <p:cNvPr id="3" name="Content Placeholder 2"/>
          <p:cNvSpPr>
            <a:spLocks noGrp="1"/>
          </p:cNvSpPr>
          <p:nvPr>
            <p:ph idx="1"/>
          </p:nvPr>
        </p:nvSpPr>
        <p:spPr/>
        <p:txBody>
          <a:bodyPr>
            <a:normAutofit/>
          </a:bodyPr>
          <a:lstStyle/>
          <a:p>
            <a:r>
              <a:rPr lang="en-US" sz="2800" dirty="0" smtClean="0"/>
              <a:t>Fiscal policy alone cannot solve both unemployment and inflation.</a:t>
            </a:r>
            <a:endParaRPr lang="en-US" sz="2800" dirty="0"/>
          </a:p>
        </p:txBody>
      </p:sp>
    </p:spTree>
    <p:extLst>
      <p:ext uri="{BB962C8B-B14F-4D97-AF65-F5344CB8AC3E}">
        <p14:creationId xmlns:p14="http://schemas.microsoft.com/office/powerpoint/2010/main" val="385637420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response</a:t>
            </a:r>
            <a:endParaRPr lang="en-US" dirty="0"/>
          </a:p>
        </p:txBody>
      </p:sp>
      <p:sp>
        <p:nvSpPr>
          <p:cNvPr id="3" name="Content Placeholder 2"/>
          <p:cNvSpPr>
            <a:spLocks noGrp="1"/>
          </p:cNvSpPr>
          <p:nvPr>
            <p:ph idx="1"/>
          </p:nvPr>
        </p:nvSpPr>
        <p:spPr/>
        <p:txBody>
          <a:bodyPr>
            <a:normAutofit/>
          </a:bodyPr>
          <a:lstStyle/>
          <a:p>
            <a:r>
              <a:rPr lang="en-US" sz="2800" dirty="0" smtClean="0"/>
              <a:t>Are tax cuts, bigger “than any tax </a:t>
            </a:r>
            <a:r>
              <a:rPr lang="en-US" sz="2800" dirty="0"/>
              <a:t>cut </a:t>
            </a:r>
            <a:r>
              <a:rPr lang="en-US" sz="2800" dirty="0" smtClean="0"/>
              <a:t>ever”, a good idea at this point in time? </a:t>
            </a:r>
          </a:p>
          <a:p>
            <a:r>
              <a:rPr lang="en-US" sz="2800" dirty="0" smtClean="0"/>
              <a:t>Why or why not?</a:t>
            </a:r>
            <a:endParaRPr lang="en-US" sz="2800" dirty="0"/>
          </a:p>
        </p:txBody>
      </p:sp>
    </p:spTree>
    <p:extLst>
      <p:ext uri="{BB962C8B-B14F-4D97-AF65-F5344CB8AC3E}">
        <p14:creationId xmlns:p14="http://schemas.microsoft.com/office/powerpoint/2010/main" val="267624042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response</a:t>
            </a:r>
            <a:endParaRPr lang="en-US" dirty="0"/>
          </a:p>
        </p:txBody>
      </p:sp>
      <p:sp>
        <p:nvSpPr>
          <p:cNvPr id="3" name="Content Placeholder 2"/>
          <p:cNvSpPr>
            <a:spLocks noGrp="1"/>
          </p:cNvSpPr>
          <p:nvPr>
            <p:ph idx="1"/>
          </p:nvPr>
        </p:nvSpPr>
        <p:spPr/>
        <p:txBody>
          <a:bodyPr>
            <a:normAutofit/>
          </a:bodyPr>
          <a:lstStyle/>
          <a:p>
            <a:r>
              <a:rPr lang="en-US" sz="2800" dirty="0" smtClean="0"/>
              <a:t>Are tax cuts, bigger “than any tax </a:t>
            </a:r>
            <a:r>
              <a:rPr lang="en-US" sz="2800" dirty="0"/>
              <a:t>cut </a:t>
            </a:r>
            <a:r>
              <a:rPr lang="en-US" sz="2800" dirty="0" smtClean="0"/>
              <a:t>ever”, a good idea at this point in time? Why or why not?</a:t>
            </a:r>
            <a:endParaRPr lang="en-US" sz="2800" dirty="0"/>
          </a:p>
        </p:txBody>
      </p:sp>
    </p:spTree>
    <p:extLst>
      <p:ext uri="{BB962C8B-B14F-4D97-AF65-F5344CB8AC3E}">
        <p14:creationId xmlns:p14="http://schemas.microsoft.com/office/powerpoint/2010/main" val="21893226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a:t>
            </a:r>
            <a:r>
              <a:rPr lang="en-US" dirty="0"/>
              <a:t>Objectives</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3200" dirty="0" smtClean="0"/>
              <a:t>Full employment</a:t>
            </a:r>
          </a:p>
          <a:p>
            <a:pPr marL="457200" indent="-457200">
              <a:buFont typeface="+mj-lt"/>
              <a:buAutoNum type="arabicPeriod"/>
            </a:pPr>
            <a:r>
              <a:rPr lang="en-US" sz="3200" dirty="0" smtClean="0"/>
              <a:t>Low and stable inflation</a:t>
            </a:r>
          </a:p>
          <a:p>
            <a:pPr marL="457200" indent="-457200">
              <a:buFont typeface="+mj-lt"/>
              <a:buAutoNum type="arabicPeriod"/>
            </a:pPr>
            <a:r>
              <a:rPr lang="en-US" sz="3200" dirty="0" smtClean="0"/>
              <a:t>High economic growth</a:t>
            </a:r>
          </a:p>
          <a:p>
            <a:pPr marL="457200" indent="-457200">
              <a:buFont typeface="+mj-lt"/>
              <a:buAutoNum type="arabicPeriod"/>
            </a:pPr>
            <a:r>
              <a:rPr lang="en-US" sz="3200" dirty="0" smtClean="0"/>
              <a:t>Income equity </a:t>
            </a:r>
          </a:p>
        </p:txBody>
      </p:sp>
    </p:spTree>
    <p:extLst>
      <p:ext uri="{BB962C8B-B14F-4D97-AF65-F5344CB8AC3E}">
        <p14:creationId xmlns:p14="http://schemas.microsoft.com/office/powerpoint/2010/main" val="3389562292"/>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Unemployment Rate = 4.5%</a:t>
            </a:r>
            <a:endParaRPr lang="en-US" dirty="0"/>
          </a:p>
        </p:txBody>
      </p:sp>
      <p:pic>
        <p:nvPicPr>
          <p:cNvPr id="4" name="Content Placeholder 3"/>
          <p:cNvPicPr>
            <a:picLocks noGrp="1" noChangeAspect="1"/>
          </p:cNvPicPr>
          <p:nvPr>
            <p:ph idx="1"/>
          </p:nvPr>
        </p:nvPicPr>
        <p:blipFill>
          <a:blip r:embed="rId2"/>
          <a:srcRect l="-22392" r="-22392"/>
          <a:stretch>
            <a:fillRect/>
          </a:stretch>
        </p:blipFill>
        <p:spPr>
          <a:xfrm>
            <a:off x="385311" y="2243888"/>
            <a:ext cx="9074458" cy="4376891"/>
          </a:xfrm>
        </p:spPr>
      </p:pic>
    </p:spTree>
    <p:extLst>
      <p:ext uri="{BB962C8B-B14F-4D97-AF65-F5344CB8AC3E}">
        <p14:creationId xmlns:p14="http://schemas.microsoft.com/office/powerpoint/2010/main" val="91968496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Inflation = 2%</a:t>
            </a:r>
            <a:endParaRPr lang="en-US" dirty="0"/>
          </a:p>
        </p:txBody>
      </p:sp>
      <p:pic>
        <p:nvPicPr>
          <p:cNvPr id="4" name="Content Placeholder 3"/>
          <p:cNvPicPr>
            <a:picLocks noGrp="1" noChangeAspect="1"/>
          </p:cNvPicPr>
          <p:nvPr>
            <p:ph idx="1"/>
          </p:nvPr>
        </p:nvPicPr>
        <p:blipFill>
          <a:blip r:embed="rId2"/>
          <a:srcRect l="-13090" r="-13090"/>
          <a:stretch>
            <a:fillRect/>
          </a:stretch>
        </p:blipFill>
        <p:spPr>
          <a:xfrm>
            <a:off x="-99895" y="2126873"/>
            <a:ext cx="9583308" cy="4622325"/>
          </a:xfrm>
        </p:spPr>
      </p:pic>
    </p:spTree>
    <p:extLst>
      <p:ext uri="{BB962C8B-B14F-4D97-AF65-F5344CB8AC3E}">
        <p14:creationId xmlns:p14="http://schemas.microsoft.com/office/powerpoint/2010/main" val="290198943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5950"/>
            <a:ext cx="8913813" cy="914400"/>
          </a:xfrm>
        </p:spPr>
        <p:txBody>
          <a:bodyPr/>
          <a:lstStyle/>
          <a:p>
            <a:r>
              <a:rPr lang="en-US" dirty="0" smtClean="0"/>
              <a:t>Economic Growth = 1.6%</a:t>
            </a:r>
            <a:endParaRPr lang="en-US" dirty="0"/>
          </a:p>
        </p:txBody>
      </p:sp>
      <p:pic>
        <p:nvPicPr>
          <p:cNvPr id="5" name="Content Placeholder 4"/>
          <p:cNvPicPr>
            <a:picLocks noGrp="1" noChangeAspect="1"/>
          </p:cNvPicPr>
          <p:nvPr>
            <p:ph idx="1"/>
          </p:nvPr>
        </p:nvPicPr>
        <p:blipFill>
          <a:blip r:embed="rId2"/>
          <a:srcRect l="-28471" r="-28471"/>
          <a:stretch>
            <a:fillRect/>
          </a:stretch>
        </p:blipFill>
        <p:spPr>
          <a:xfrm>
            <a:off x="-1011978" y="1384086"/>
            <a:ext cx="11286937" cy="5444038"/>
          </a:xfrm>
        </p:spPr>
      </p:pic>
    </p:spTree>
    <p:extLst>
      <p:ext uri="{BB962C8B-B14F-4D97-AF65-F5344CB8AC3E}">
        <p14:creationId xmlns:p14="http://schemas.microsoft.com/office/powerpoint/2010/main" val="247865427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Written response</a:t>
            </a:r>
            <a:endParaRPr lang="en-US" dirty="0"/>
          </a:p>
        </p:txBody>
      </p:sp>
      <p:sp>
        <p:nvSpPr>
          <p:cNvPr id="3" name="Content Placeholder 2"/>
          <p:cNvSpPr>
            <a:spLocks noGrp="1"/>
          </p:cNvSpPr>
          <p:nvPr>
            <p:ph idx="1"/>
          </p:nvPr>
        </p:nvSpPr>
        <p:spPr/>
        <p:txBody>
          <a:bodyPr>
            <a:normAutofit/>
          </a:bodyPr>
          <a:lstStyle/>
          <a:p>
            <a:r>
              <a:rPr lang="en-US" sz="2800" dirty="0" smtClean="0"/>
              <a:t>Are tax cuts, bigger “than any tax </a:t>
            </a:r>
            <a:r>
              <a:rPr lang="en-US" sz="2800" dirty="0"/>
              <a:t>cut </a:t>
            </a:r>
            <a:r>
              <a:rPr lang="en-US" sz="2800" dirty="0" smtClean="0"/>
              <a:t>ever”, a good idea at this point in time? Why or why not?</a:t>
            </a:r>
          </a:p>
          <a:p>
            <a:endParaRPr lang="en-US" sz="2800" dirty="0"/>
          </a:p>
        </p:txBody>
      </p:sp>
    </p:spTree>
    <p:extLst>
      <p:ext uri="{BB962C8B-B14F-4D97-AF65-F5344CB8AC3E}">
        <p14:creationId xmlns:p14="http://schemas.microsoft.com/office/powerpoint/2010/main" val="286470564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Economic Objectives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15259438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a:t>
            </a:r>
            <a:r>
              <a:rPr lang="en-US" dirty="0"/>
              <a:t>Objectives</a:t>
            </a:r>
          </a:p>
        </p:txBody>
      </p:sp>
      <p:sp>
        <p:nvSpPr>
          <p:cNvPr id="3" name="Content Placeholder 2"/>
          <p:cNvSpPr>
            <a:spLocks noGrp="1"/>
          </p:cNvSpPr>
          <p:nvPr>
            <p:ph idx="1"/>
          </p:nvPr>
        </p:nvSpPr>
        <p:spPr/>
        <p:txBody>
          <a:bodyPr>
            <a:normAutofit/>
          </a:bodyPr>
          <a:lstStyle/>
          <a:p>
            <a:pPr marL="457200" indent="-457200">
              <a:buFont typeface="+mj-lt"/>
              <a:buAutoNum type="arabicPeriod"/>
            </a:pPr>
            <a:r>
              <a:rPr lang="en-US" sz="3200" dirty="0" smtClean="0"/>
              <a:t>Full employment</a:t>
            </a:r>
          </a:p>
          <a:p>
            <a:pPr marL="457200" indent="-457200">
              <a:buFont typeface="+mj-lt"/>
              <a:buAutoNum type="arabicPeriod"/>
            </a:pPr>
            <a:r>
              <a:rPr lang="en-US" sz="3200" dirty="0" smtClean="0"/>
              <a:t>Low and stable inflation</a:t>
            </a:r>
          </a:p>
          <a:p>
            <a:pPr marL="457200" indent="-457200">
              <a:buFont typeface="+mj-lt"/>
              <a:buAutoNum type="arabicPeriod"/>
            </a:pPr>
            <a:r>
              <a:rPr lang="en-US" sz="3200" dirty="0" smtClean="0"/>
              <a:t>High economic growth</a:t>
            </a:r>
          </a:p>
          <a:p>
            <a:pPr marL="457200" indent="-457200">
              <a:buFont typeface="+mj-lt"/>
              <a:buAutoNum type="arabicPeriod"/>
            </a:pPr>
            <a:r>
              <a:rPr lang="en-US" sz="3200" dirty="0" smtClean="0"/>
              <a:t>Income equity </a:t>
            </a:r>
          </a:p>
        </p:txBody>
      </p:sp>
    </p:spTree>
    <p:extLst>
      <p:ext uri="{BB962C8B-B14F-4D97-AF65-F5344CB8AC3E}">
        <p14:creationId xmlns:p14="http://schemas.microsoft.com/office/powerpoint/2010/main" val="123036662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Aggregate Demand</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2629109854"/>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Aggregate </a:t>
            </a:r>
            <a:r>
              <a:rPr lang="en-US" dirty="0" smtClean="0"/>
              <a:t>Demand</a:t>
            </a:r>
            <a:endParaRPr lang="en-US" dirty="0"/>
          </a:p>
        </p:txBody>
      </p:sp>
      <p:pic>
        <p:nvPicPr>
          <p:cNvPr id="4" name="Content Placeholder 3"/>
          <p:cNvPicPr>
            <a:picLocks noGrp="1" noChangeAspect="1"/>
          </p:cNvPicPr>
          <p:nvPr>
            <p:ph sz="half" idx="1"/>
          </p:nvPr>
        </p:nvPicPr>
        <p:blipFill>
          <a:blip r:embed="rId3"/>
          <a:srcRect t="-17257" b="-17257"/>
          <a:stretch>
            <a:fillRect/>
          </a:stretch>
        </p:blipFill>
        <p:spPr>
          <a:xfrm>
            <a:off x="160972" y="1535313"/>
            <a:ext cx="5633956" cy="5816036"/>
          </a:xfrm>
        </p:spPr>
      </p:pic>
      <p:sp>
        <p:nvSpPr>
          <p:cNvPr id="5" name="Content Placeholder 4"/>
          <p:cNvSpPr>
            <a:spLocks noGrp="1"/>
          </p:cNvSpPr>
          <p:nvPr>
            <p:ph sz="half" idx="2"/>
          </p:nvPr>
        </p:nvSpPr>
        <p:spPr/>
        <p:txBody>
          <a:bodyPr>
            <a:normAutofit/>
          </a:bodyPr>
          <a:lstStyle/>
          <a:p>
            <a:r>
              <a:rPr lang="en-US" sz="2000" b="1" dirty="0" smtClean="0"/>
              <a:t>Four parts of aggregate demand</a:t>
            </a:r>
          </a:p>
          <a:p>
            <a:pPr marL="692150" lvl="1" indent="-342900">
              <a:buFont typeface="+mj-lt"/>
              <a:buAutoNum type="arabicPeriod"/>
            </a:pPr>
            <a:r>
              <a:rPr lang="en-US" sz="2000" dirty="0" smtClean="0"/>
              <a:t>Demand of consumers (C)</a:t>
            </a:r>
          </a:p>
          <a:p>
            <a:pPr marL="692150" lvl="1" indent="-342900">
              <a:buFont typeface="+mj-lt"/>
              <a:buAutoNum type="arabicPeriod"/>
            </a:pPr>
            <a:r>
              <a:rPr lang="en-US" sz="2000" dirty="0" smtClean="0"/>
              <a:t>Demand of businesses (I)</a:t>
            </a:r>
          </a:p>
          <a:p>
            <a:pPr marL="692150" lvl="1" indent="-342900">
              <a:buFont typeface="+mj-lt"/>
              <a:buAutoNum type="arabicPeriod"/>
            </a:pPr>
            <a:r>
              <a:rPr lang="en-US" sz="2000" dirty="0" smtClean="0"/>
              <a:t>Demand of government (G)</a:t>
            </a:r>
          </a:p>
          <a:p>
            <a:pPr marL="692150" lvl="1" indent="-342900">
              <a:buFont typeface="+mj-lt"/>
              <a:buAutoNum type="arabicPeriod"/>
            </a:pPr>
            <a:r>
              <a:rPr lang="en-US" sz="2000" dirty="0" smtClean="0"/>
              <a:t>Net exports (X-M)</a:t>
            </a:r>
            <a:endParaRPr lang="en-US" sz="2000" dirty="0"/>
          </a:p>
        </p:txBody>
      </p:sp>
    </p:spTree>
    <p:extLst>
      <p:ext uri="{BB962C8B-B14F-4D97-AF65-F5344CB8AC3E}">
        <p14:creationId xmlns:p14="http://schemas.microsoft.com/office/powerpoint/2010/main" val="12034237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Demand-side policies</a:t>
            </a:r>
            <a:endParaRPr lang="en-US" dirty="0"/>
          </a:p>
        </p:txBody>
      </p:sp>
      <p:sp>
        <p:nvSpPr>
          <p:cNvPr id="3" name="Subtitle 2"/>
          <p:cNvSpPr>
            <a:spLocks noGrp="1"/>
          </p:cNvSpPr>
          <p:nvPr>
            <p:ph type="subTitle" idx="1"/>
          </p:nvPr>
        </p:nvSpPr>
        <p:spPr/>
        <p:txBody>
          <a:bodyPr>
            <a:normAutofit/>
          </a:bodyPr>
          <a:lstStyle/>
          <a:p>
            <a:r>
              <a:rPr lang="en-US" sz="2800" dirty="0" smtClean="0"/>
              <a:t>Government actions taken to move AD</a:t>
            </a:r>
            <a:endParaRPr lang="en-US" sz="2800" dirty="0"/>
          </a:p>
        </p:txBody>
      </p:sp>
    </p:spTree>
    <p:extLst>
      <p:ext uri="{BB962C8B-B14F-4D97-AF65-F5344CB8AC3E}">
        <p14:creationId xmlns:p14="http://schemas.microsoft.com/office/powerpoint/2010/main" val="114078523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Fiscal Policy</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89154479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Policy</a:t>
            </a:r>
            <a:endParaRPr lang="en-US" dirty="0"/>
          </a:p>
        </p:txBody>
      </p:sp>
      <p:sp>
        <p:nvSpPr>
          <p:cNvPr id="5" name="Content Placeholder 4"/>
          <p:cNvSpPr>
            <a:spLocks noGrp="1"/>
          </p:cNvSpPr>
          <p:nvPr>
            <p:ph idx="1"/>
          </p:nvPr>
        </p:nvSpPr>
        <p:spPr/>
        <p:txBody>
          <a:bodyPr>
            <a:normAutofit/>
          </a:bodyPr>
          <a:lstStyle/>
          <a:p>
            <a:pPr marL="0" indent="0">
              <a:buNone/>
            </a:pPr>
            <a:r>
              <a:rPr lang="en-US" sz="2800" b="1" dirty="0" smtClean="0"/>
              <a:t>What is fiscal policy?</a:t>
            </a:r>
          </a:p>
          <a:p>
            <a:r>
              <a:rPr lang="en-US" sz="2400" dirty="0" smtClean="0"/>
              <a:t>Government changes in spending and taxes that are done to move aggregate demand (AD)</a:t>
            </a:r>
            <a:endParaRPr lang="en-US" sz="2400" dirty="0"/>
          </a:p>
        </p:txBody>
      </p:sp>
    </p:spTree>
    <p:extLst>
      <p:ext uri="{BB962C8B-B14F-4D97-AF65-F5344CB8AC3E}">
        <p14:creationId xmlns:p14="http://schemas.microsoft.com/office/powerpoint/2010/main" val="256247814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Perception">
  <a:themeElements>
    <a:clrScheme name="Perception">
      <a:dk1>
        <a:sysClr val="windowText" lastClr="000000"/>
      </a:dk1>
      <a:lt1>
        <a:sysClr val="window" lastClr="FFFFFF"/>
      </a:lt1>
      <a:dk2>
        <a:srgbClr val="333333"/>
      </a:dk2>
      <a:lt2>
        <a:srgbClr val="BBC0AC"/>
      </a:lt2>
      <a:accent1>
        <a:srgbClr val="A2C816"/>
      </a:accent1>
      <a:accent2>
        <a:srgbClr val="E07602"/>
      </a:accent2>
      <a:accent3>
        <a:srgbClr val="E4C402"/>
      </a:accent3>
      <a:accent4>
        <a:srgbClr val="7DC1EF"/>
      </a:accent4>
      <a:accent5>
        <a:srgbClr val="21449B"/>
      </a:accent5>
      <a:accent6>
        <a:srgbClr val="A2B170"/>
      </a:accent6>
      <a:hlink>
        <a:srgbClr val="8DA440"/>
      </a:hlink>
      <a:folHlink>
        <a:srgbClr val="4C4F3F"/>
      </a:folHlink>
    </a:clrScheme>
    <a:fontScheme name="Perception">
      <a:majorFont>
        <a:latin typeface="Century Gothic"/>
        <a:ea typeface=""/>
        <a:cs typeface=""/>
        <a:font script="Jpan" typeface="メイリオ"/>
        <a:font script="Hans" typeface="宋体"/>
        <a:font script="Hant" typeface="新細明體"/>
      </a:majorFont>
      <a:minorFont>
        <a:latin typeface="Century Gothic"/>
        <a:ea typeface=""/>
        <a:cs typeface=""/>
        <a:font script="Jpan" typeface="メイリオ"/>
        <a:font script="Hans" typeface="宋体"/>
        <a:font script="Hant" typeface="新細明體"/>
      </a:minorFont>
    </a:fontScheme>
    <a:fmtScheme name="Perception">
      <a:fillStyleLst>
        <a:solidFill>
          <a:schemeClr val="phClr"/>
        </a:solidFill>
        <a:solidFill>
          <a:schemeClr val="phClr">
            <a:shade val="90000"/>
          </a:schemeClr>
        </a:solidFill>
        <a:solidFill>
          <a:schemeClr val="phClr">
            <a:shade val="80000"/>
          </a:schemeClr>
        </a:solidFill>
      </a:fillStyleLst>
      <a:lnStyleLst>
        <a:ln w="12700" cap="flat" cmpd="sng" algn="ctr">
          <a:solidFill>
            <a:schemeClr val="phClr">
              <a:satMod val="105000"/>
            </a:schemeClr>
          </a:solidFill>
          <a:prstDash val="solid"/>
        </a:ln>
        <a:ln w="25400" cap="flat" cmpd="sng" algn="ctr">
          <a:solidFill>
            <a:schemeClr val="phClr"/>
          </a:solidFill>
          <a:prstDash val="solid"/>
        </a:ln>
        <a:ln w="25400" cap="flat" cmpd="sng" algn="ctr">
          <a:solidFill>
            <a:schemeClr val="phClr">
              <a:alpha val="80000"/>
            </a:schemeClr>
          </a:solidFill>
          <a:prstDash val="solid"/>
        </a:ln>
      </a:lnStyleLst>
      <a:effectStyleLst>
        <a:effectStyle>
          <a:effectLst/>
        </a:effectStyle>
        <a:effectStyle>
          <a:effectLst/>
          <a:scene3d>
            <a:camera prst="obliqueTopRight"/>
            <a:lightRig rig="threePt" dir="tl"/>
          </a:scene3d>
          <a:sp3d>
            <a:bevelT w="25400" h="25400"/>
          </a:sp3d>
        </a:effectStyle>
        <a:effectStyle>
          <a:effectLst/>
          <a:scene3d>
            <a:camera prst="perspectiveFront" fov="4200000"/>
            <a:lightRig rig="balanced" dir="tl">
              <a:rot lat="0" lon="0" rev="18600000"/>
            </a:lightRig>
          </a:scene3d>
          <a:sp3d prstMaterial="metal">
            <a:bevelT w="63500" h="50800" prst="angle"/>
          </a:sp3d>
        </a:effectStyle>
      </a:effectStyleLst>
      <a:bgFillStyleLst>
        <a:solidFill>
          <a:schemeClr val="phClr">
            <a:tint val="90000"/>
          </a:schemeClr>
        </a:solidFill>
        <a:solidFill>
          <a:schemeClr val="phClr">
            <a:tint val="50000"/>
          </a:schemeClr>
        </a:solidFill>
        <a:solidFill>
          <a:schemeClr val="phClr">
            <a:shade val="60000"/>
          </a:schemeClr>
        </a:soli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Perception.thmx</Template>
  <TotalTime>318</TotalTime>
  <Words>547</Words>
  <Application>Microsoft Macintosh PowerPoint</Application>
  <PresentationFormat>On-screen Show (4:3)</PresentationFormat>
  <Paragraphs>83</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Perception</vt:lpstr>
      <vt:lpstr>Trump to unveil tax cut he says could be biggest ever (FoxNews)</vt:lpstr>
      <vt:lpstr>Written response</vt:lpstr>
      <vt:lpstr>Economic Objectives</vt:lpstr>
      <vt:lpstr>Economic Objectives</vt:lpstr>
      <vt:lpstr>Aggregate Demand</vt:lpstr>
      <vt:lpstr>Aggregate Demand</vt:lpstr>
      <vt:lpstr>Demand-side policies</vt:lpstr>
      <vt:lpstr>Fiscal Policy</vt:lpstr>
      <vt:lpstr>Fiscal Policy</vt:lpstr>
      <vt:lpstr>Fiscal Policy</vt:lpstr>
      <vt:lpstr>Expansionary Fiscal Policy</vt:lpstr>
      <vt:lpstr>Contractionary Fiscal Policy</vt:lpstr>
      <vt:lpstr>Not all spending and taxes are the same</vt:lpstr>
      <vt:lpstr>PowerPoint Presentation</vt:lpstr>
      <vt:lpstr>Unemployment</vt:lpstr>
      <vt:lpstr>Government Budget </vt:lpstr>
      <vt:lpstr>Inflation</vt:lpstr>
      <vt:lpstr>What if we have both unemployment and inflation at the same time?</vt:lpstr>
      <vt:lpstr>Written response</vt:lpstr>
      <vt:lpstr>Economic Objectives</vt:lpstr>
      <vt:lpstr>Unemployment Rate = 4.5%</vt:lpstr>
      <vt:lpstr>Inflation = 2%</vt:lpstr>
      <vt:lpstr>Economic Growth = 1.6%</vt:lpstr>
      <vt:lpstr>Written response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Fiscal Policy</dc:title>
  <dc:creator>Chris Duke</dc:creator>
  <cp:lastModifiedBy>Teacher Tigard-Tualatin</cp:lastModifiedBy>
  <cp:revision>23</cp:revision>
  <dcterms:created xsi:type="dcterms:W3CDTF">2013-04-30T00:35:29Z</dcterms:created>
  <dcterms:modified xsi:type="dcterms:W3CDTF">2017-04-24T16:35:01Z</dcterms:modified>
</cp:coreProperties>
</file>